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73" r:id="rId2"/>
    <p:sldMasterId id="2147483775" r:id="rId3"/>
    <p:sldMasterId id="2147483780" r:id="rId4"/>
    <p:sldMasterId id="2147483796" r:id="rId5"/>
  </p:sldMasterIdLst>
  <p:notesMasterIdLst>
    <p:notesMasterId r:id="rId53"/>
  </p:notesMasterIdLst>
  <p:handoutMasterIdLst>
    <p:handoutMasterId r:id="rId54"/>
  </p:handoutMasterIdLst>
  <p:sldIdLst>
    <p:sldId id="553" r:id="rId6"/>
    <p:sldId id="554" r:id="rId7"/>
    <p:sldId id="555" r:id="rId8"/>
    <p:sldId id="552" r:id="rId9"/>
    <p:sldId id="537" r:id="rId10"/>
    <p:sldId id="479" r:id="rId11"/>
    <p:sldId id="443" r:id="rId12"/>
    <p:sldId id="545" r:id="rId13"/>
    <p:sldId id="546" r:id="rId14"/>
    <p:sldId id="547" r:id="rId15"/>
    <p:sldId id="548" r:id="rId16"/>
    <p:sldId id="427" r:id="rId17"/>
    <p:sldId id="470" r:id="rId18"/>
    <p:sldId id="484" r:id="rId19"/>
    <p:sldId id="485" r:id="rId20"/>
    <p:sldId id="486" r:id="rId21"/>
    <p:sldId id="487" r:id="rId22"/>
    <p:sldId id="488" r:id="rId23"/>
    <p:sldId id="489" r:id="rId24"/>
    <p:sldId id="490" r:id="rId25"/>
    <p:sldId id="491" r:id="rId26"/>
    <p:sldId id="551" r:id="rId27"/>
    <p:sldId id="492" r:id="rId28"/>
    <p:sldId id="493" r:id="rId29"/>
    <p:sldId id="556" r:id="rId30"/>
    <p:sldId id="542" r:id="rId31"/>
    <p:sldId id="496" r:id="rId32"/>
    <p:sldId id="497" r:id="rId33"/>
    <p:sldId id="498" r:id="rId34"/>
    <p:sldId id="500" r:id="rId35"/>
    <p:sldId id="499" r:id="rId36"/>
    <p:sldId id="501" r:id="rId37"/>
    <p:sldId id="541" r:id="rId38"/>
    <p:sldId id="513" r:id="rId39"/>
    <p:sldId id="514" r:id="rId40"/>
    <p:sldId id="515" r:id="rId41"/>
    <p:sldId id="516" r:id="rId42"/>
    <p:sldId id="517" r:id="rId43"/>
    <p:sldId id="518" r:id="rId44"/>
    <p:sldId id="532" r:id="rId45"/>
    <p:sldId id="409" r:id="rId46"/>
    <p:sldId id="544" r:id="rId47"/>
    <p:sldId id="550" r:id="rId48"/>
    <p:sldId id="559" r:id="rId49"/>
    <p:sldId id="558" r:id="rId50"/>
    <p:sldId id="282" r:id="rId51"/>
    <p:sldId id="478" r:id="rId52"/>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2 minutes" id="{2CBB563C-B3EE-4EC1-B435-C98EC035B633}">
          <p14:sldIdLst>
            <p14:sldId id="553"/>
            <p14:sldId id="554"/>
            <p14:sldId id="555"/>
            <p14:sldId id="552"/>
          </p14:sldIdLst>
        </p14:section>
        <p14:section name="Strategy - 4 minutes" id="{B1BB21CB-9DD2-45D3-8885-CAE311C4F839}">
          <p14:sldIdLst>
            <p14:sldId id="537"/>
            <p14:sldId id="479"/>
            <p14:sldId id="443"/>
            <p14:sldId id="545"/>
            <p14:sldId id="546"/>
            <p14:sldId id="547"/>
            <p14:sldId id="548"/>
            <p14:sldId id="427"/>
            <p14:sldId id="470"/>
          </p14:sldIdLst>
        </p14:section>
        <p14:section name="Disruption - 7 minutes" id="{B60AD209-F59D-44BB-BF05-8261DA8DFB12}">
          <p14:sldIdLst>
            <p14:sldId id="484"/>
            <p14:sldId id="485"/>
            <p14:sldId id="486"/>
            <p14:sldId id="487"/>
            <p14:sldId id="488"/>
            <p14:sldId id="489"/>
            <p14:sldId id="490"/>
            <p14:sldId id="491"/>
            <p14:sldId id="551"/>
          </p14:sldIdLst>
        </p14:section>
        <p14:section name="Internet of Things - 10 minutes" id="{7146CA67-BB16-46E2-A641-67308A029910}">
          <p14:sldIdLst>
            <p14:sldId id="492"/>
            <p14:sldId id="493"/>
            <p14:sldId id="556"/>
            <p14:sldId id="542"/>
            <p14:sldId id="496"/>
            <p14:sldId id="497"/>
            <p14:sldId id="498"/>
            <p14:sldId id="500"/>
            <p14:sldId id="499"/>
            <p14:sldId id="501"/>
            <p14:sldId id="541"/>
          </p14:sldIdLst>
        </p14:section>
        <p14:section name="3D Printing - 8 minutes" id="{31EF81E5-EB1E-4010-BE40-EB36508A589B}">
          <p14:sldIdLst/>
        </p14:section>
        <p14:section name="Peer Lending - 5 minutes" id="{5A175E11-6191-43B7-8C3A-540BB9CFF430}">
          <p14:sldIdLst>
            <p14:sldId id="513"/>
            <p14:sldId id="514"/>
            <p14:sldId id="515"/>
          </p14:sldIdLst>
        </p14:section>
        <p14:section name="How to Identify - 6 minutes" id="{7E9F32F9-DEDF-454E-950C-06D274D3015F}">
          <p14:sldIdLst>
            <p14:sldId id="516"/>
            <p14:sldId id="517"/>
            <p14:sldId id="518"/>
          </p14:sldIdLst>
        </p14:section>
        <p14:section name="Cars - 11 minutes" id="{F63C5936-DC5A-4766-A214-82A99BB73C85}">
          <p14:sldIdLst>
            <p14:sldId id="532"/>
          </p14:sldIdLst>
        </p14:section>
        <p14:section name="Conclusion - 1 minute" id="{549277E4-3D5E-4B73-B5BF-5A656AE9EC55}">
          <p14:sldIdLst>
            <p14:sldId id="409"/>
            <p14:sldId id="544"/>
            <p14:sldId id="550"/>
            <p14:sldId id="559"/>
            <p14:sldId id="558"/>
            <p14:sldId id="282"/>
            <p14:sldId id="478"/>
          </p14:sldIdLst>
        </p14:section>
      </p14:sectionLst>
    </p:ext>
    <p:ext uri="{EFAFB233-063F-42B5-8137-9DF3F51BA10A}">
      <p15:sldGuideLst xmlns="" xmlns:p15="http://schemas.microsoft.com/office/powerpoint/2012/main">
        <p15:guide id="1" orient="horz" pos="702" userDrawn="1">
          <p15:clr>
            <a:srgbClr val="A4A3A4"/>
          </p15:clr>
        </p15:guide>
        <p15:guide id="2" pos="414" userDrawn="1">
          <p15:clr>
            <a:srgbClr val="A4A3A4"/>
          </p15:clr>
        </p15:guide>
        <p15:guide id="3" orient="horz" pos="441" userDrawn="1">
          <p15:clr>
            <a:srgbClr val="A4A3A4"/>
          </p15:clr>
        </p15:guide>
        <p15:guide id="4" pos="2916" userDrawn="1">
          <p15:clr>
            <a:srgbClr val="A4A3A4"/>
          </p15:clr>
        </p15:guide>
        <p15:guide id="5" pos="5598" userDrawn="1">
          <p15:clr>
            <a:srgbClr val="A4A3A4"/>
          </p15:clr>
        </p15:guide>
        <p15:guide id="6" pos="5346" userDrawn="1">
          <p15:clr>
            <a:srgbClr val="A4A3A4"/>
          </p15:clr>
        </p15:guide>
        <p15:guide id="7" orient="horz" pos="2628" userDrawn="1">
          <p15:clr>
            <a:srgbClr val="A4A3A4"/>
          </p15:clr>
        </p15:guide>
        <p15:guide id="8" pos="4086" userDrawn="1">
          <p15:clr>
            <a:srgbClr val="A4A3A4"/>
          </p15:clr>
        </p15:guide>
        <p15:guide id="9" orient="horz" pos="428" userDrawn="1">
          <p15:clr>
            <a:srgbClr val="A4A3A4"/>
          </p15:clr>
        </p15:guide>
        <p15:guide id="10" orient="horz" pos="2486" userDrawn="1">
          <p15:clr>
            <a:srgbClr val="A4A3A4"/>
          </p15:clr>
        </p15:guide>
        <p15:guide id="11" pos="103" userDrawn="1">
          <p15:clr>
            <a:srgbClr val="A4A3A4"/>
          </p15:clr>
        </p15:guide>
        <p15:guide id="12" pos="3126" userDrawn="1">
          <p15:clr>
            <a:srgbClr val="A4A3A4"/>
          </p15:clr>
        </p15:guide>
        <p15:guide id="13" pos="5676" userDrawn="1">
          <p15:clr>
            <a:srgbClr val="A4A3A4"/>
          </p15:clr>
        </p15:guide>
        <p15:guide id="14" pos="5286" userDrawn="1">
          <p15:clr>
            <a:srgbClr val="A4A3A4"/>
          </p15:clr>
        </p15:guide>
        <p15:guide id="15" orient="horz" pos="1106"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A01C"/>
    <a:srgbClr val="FEC82A"/>
    <a:srgbClr val="0098CD"/>
    <a:srgbClr val="505050"/>
    <a:srgbClr val="3F3F3F"/>
    <a:srgbClr val="E77700"/>
    <a:srgbClr val="000000"/>
    <a:srgbClr val="0E3308"/>
    <a:srgbClr val="FFFFFF"/>
    <a:srgbClr val="4A4A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8" autoAdjust="0"/>
    <p:restoredTop sz="73416" autoAdjust="0"/>
  </p:normalViewPr>
  <p:slideViewPr>
    <p:cSldViewPr snapToGrid="0">
      <p:cViewPr>
        <p:scale>
          <a:sx n="116" d="100"/>
          <a:sy n="116" d="100"/>
        </p:scale>
        <p:origin x="-822" y="-72"/>
      </p:cViewPr>
      <p:guideLst>
        <p:guide orient="horz" pos="702"/>
        <p:guide orient="horz" pos="441"/>
        <p:guide orient="horz" pos="2628"/>
        <p:guide orient="horz" pos="428"/>
        <p:guide orient="horz" pos="2486"/>
        <p:guide orient="horz" pos="1106"/>
        <p:guide pos="414"/>
        <p:guide pos="2916"/>
        <p:guide pos="5598"/>
        <p:guide pos="5346"/>
        <p:guide pos="4086"/>
        <p:guide pos="103"/>
        <p:guide pos="3126"/>
        <p:guide pos="5676"/>
        <p:guide pos="528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2694" y="-6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03CBA-323F-4C13-91B8-F8E6EE3555FE}" type="doc">
      <dgm:prSet loTypeId="urn:microsoft.com/office/officeart/2005/8/layout/venn1" loCatId="relationship" qsTypeId="urn:microsoft.com/office/officeart/2005/8/quickstyle/simple1" qsCatId="simple" csTypeId="urn:microsoft.com/office/officeart/2005/8/colors/accent1_2" csCatId="accent1" phldr="1"/>
      <dgm:spPr/>
    </dgm:pt>
    <dgm:pt modelId="{BEF16A1B-0865-4858-BA10-8F4BB3C8AEA7}">
      <dgm:prSet phldrT="[Text]" custT="1"/>
      <dgm:spPr>
        <a:solidFill>
          <a:srgbClr val="FEC82A"/>
        </a:solidFill>
      </dgm:spPr>
      <dgm:t>
        <a:bodyPr/>
        <a:lstStyle/>
        <a:p>
          <a:r>
            <a:rPr lang="en-US" sz="2900" i="1" dirty="0" smtClean="0"/>
            <a:t>Harness the Power               </a:t>
          </a:r>
          <a:r>
            <a:rPr lang="en-US" sz="1600" i="1" dirty="0" smtClean="0">
              <a:solidFill>
                <a:schemeClr val="tx1">
                  <a:lumMod val="65000"/>
                  <a:lumOff val="35000"/>
                </a:schemeClr>
              </a:solidFill>
            </a:rPr>
            <a:t>- </a:t>
          </a:r>
          <a:r>
            <a:rPr lang="en-US" sz="1600" i="0" dirty="0" smtClean="0">
              <a:solidFill>
                <a:schemeClr val="tx1">
                  <a:lumMod val="65000"/>
                  <a:lumOff val="35000"/>
                </a:schemeClr>
              </a:solidFill>
            </a:rPr>
            <a:t>Moore</a:t>
          </a:r>
          <a:endParaRPr lang="en-US" sz="1600" i="0" dirty="0">
            <a:solidFill>
              <a:schemeClr val="tx1">
                <a:lumMod val="65000"/>
                <a:lumOff val="35000"/>
              </a:schemeClr>
            </a:solidFill>
          </a:endParaRPr>
        </a:p>
      </dgm:t>
    </dgm:pt>
    <dgm:pt modelId="{29E1839D-A435-4F48-8F46-785377E049FD}" type="parTrans" cxnId="{68BA7682-F80F-4F43-9151-DCB41B72DEF4}">
      <dgm:prSet/>
      <dgm:spPr/>
      <dgm:t>
        <a:bodyPr/>
        <a:lstStyle/>
        <a:p>
          <a:endParaRPr lang="en-US"/>
        </a:p>
      </dgm:t>
    </dgm:pt>
    <dgm:pt modelId="{6B219575-EF57-4BEA-B88A-37A4F9F23632}" type="sibTrans" cxnId="{68BA7682-F80F-4F43-9151-DCB41B72DEF4}">
      <dgm:prSet/>
      <dgm:spPr/>
      <dgm:t>
        <a:bodyPr/>
        <a:lstStyle/>
        <a:p>
          <a:endParaRPr lang="en-US"/>
        </a:p>
      </dgm:t>
    </dgm:pt>
    <dgm:pt modelId="{DDBCADBF-8F9C-472F-80E6-7D42360D9EC1}">
      <dgm:prSet phldrT="[Text]" custT="1"/>
      <dgm:spPr>
        <a:solidFill>
          <a:schemeClr val="accent3">
            <a:lumMod val="75000"/>
            <a:alpha val="50000"/>
          </a:schemeClr>
        </a:solidFill>
      </dgm:spPr>
      <dgm:t>
        <a:bodyPr/>
        <a:lstStyle/>
        <a:p>
          <a:r>
            <a:rPr lang="en-US" sz="2800" i="1" dirty="0" smtClean="0"/>
            <a:t>Start with Why     </a:t>
          </a:r>
          <a:r>
            <a:rPr lang="en-US" sz="1400" i="1" dirty="0" smtClean="0">
              <a:solidFill>
                <a:schemeClr val="tx1">
                  <a:lumMod val="65000"/>
                  <a:lumOff val="35000"/>
                </a:schemeClr>
              </a:solidFill>
            </a:rPr>
            <a:t>- </a:t>
          </a:r>
          <a:r>
            <a:rPr lang="en-US" sz="1400" b="0" i="0" dirty="0" smtClean="0">
              <a:solidFill>
                <a:schemeClr val="tx1">
                  <a:lumMod val="65000"/>
                  <a:lumOff val="35000"/>
                </a:schemeClr>
              </a:solidFill>
            </a:rPr>
            <a:t>Sinek</a:t>
          </a:r>
          <a:endParaRPr lang="en-US" sz="1400" b="0" i="0" dirty="0">
            <a:solidFill>
              <a:schemeClr val="tx1">
                <a:lumMod val="65000"/>
                <a:lumOff val="35000"/>
              </a:schemeClr>
            </a:solidFill>
          </a:endParaRPr>
        </a:p>
      </dgm:t>
    </dgm:pt>
    <dgm:pt modelId="{9EF22E2E-39B9-4647-BD31-5C6267B8603C}" type="parTrans" cxnId="{CD35A689-F2C4-4233-BDA0-B99F3EA20247}">
      <dgm:prSet/>
      <dgm:spPr/>
      <dgm:t>
        <a:bodyPr/>
        <a:lstStyle/>
        <a:p>
          <a:endParaRPr lang="en-US"/>
        </a:p>
      </dgm:t>
    </dgm:pt>
    <dgm:pt modelId="{4417BB15-0B30-45D9-BB77-93F28AD4FE43}" type="sibTrans" cxnId="{CD35A689-F2C4-4233-BDA0-B99F3EA20247}">
      <dgm:prSet/>
      <dgm:spPr/>
      <dgm:t>
        <a:bodyPr/>
        <a:lstStyle/>
        <a:p>
          <a:endParaRPr lang="en-US"/>
        </a:p>
      </dgm:t>
    </dgm:pt>
    <dgm:pt modelId="{BC520DBD-EB91-4144-907C-49A261541C00}">
      <dgm:prSet custT="1"/>
      <dgm:spPr/>
      <dgm:t>
        <a:bodyPr/>
        <a:lstStyle/>
        <a:p>
          <a:r>
            <a:rPr lang="en-US" sz="2900" i="1" dirty="0" smtClean="0"/>
            <a:t>The Big Switch </a:t>
          </a:r>
          <a:r>
            <a:rPr lang="en-US" sz="1600" i="0" dirty="0" smtClean="0">
              <a:solidFill>
                <a:schemeClr val="tx1">
                  <a:lumMod val="65000"/>
                  <a:lumOff val="35000"/>
                </a:schemeClr>
              </a:solidFill>
            </a:rPr>
            <a:t>– </a:t>
          </a:r>
          <a:r>
            <a:rPr lang="en-US" sz="1600" i="0" dirty="0" err="1" smtClean="0">
              <a:solidFill>
                <a:schemeClr val="tx1">
                  <a:lumMod val="65000"/>
                  <a:lumOff val="35000"/>
                </a:schemeClr>
              </a:solidFill>
            </a:rPr>
            <a:t>Carr</a:t>
          </a:r>
          <a:endParaRPr lang="en-US" sz="1600" i="0" dirty="0">
            <a:solidFill>
              <a:schemeClr val="tx1">
                <a:lumMod val="65000"/>
                <a:lumOff val="35000"/>
              </a:schemeClr>
            </a:solidFill>
          </a:endParaRPr>
        </a:p>
      </dgm:t>
    </dgm:pt>
    <dgm:pt modelId="{AD65D96F-D632-431A-9B0E-B45E801B8416}" type="parTrans" cxnId="{F6B911D3-A472-40EF-81A5-CD3172B20163}">
      <dgm:prSet/>
      <dgm:spPr/>
      <dgm:t>
        <a:bodyPr/>
        <a:lstStyle/>
        <a:p>
          <a:endParaRPr lang="en-US"/>
        </a:p>
      </dgm:t>
    </dgm:pt>
    <dgm:pt modelId="{74D999AA-DB97-4FD2-B1BD-40CBCE4A9026}" type="sibTrans" cxnId="{F6B911D3-A472-40EF-81A5-CD3172B20163}">
      <dgm:prSet/>
      <dgm:spPr/>
      <dgm:t>
        <a:bodyPr/>
        <a:lstStyle/>
        <a:p>
          <a:endParaRPr lang="en-US"/>
        </a:p>
      </dgm:t>
    </dgm:pt>
    <dgm:pt modelId="{A5735EA0-4CC4-458F-BB9F-78F7FE903189}">
      <dgm:prSet phldrT="[Text]" custT="1"/>
      <dgm:spPr>
        <a:solidFill>
          <a:srgbClr val="FF0000">
            <a:alpha val="50000"/>
          </a:srgbClr>
        </a:solidFill>
      </dgm:spPr>
      <dgm:t>
        <a:bodyPr/>
        <a:lstStyle/>
        <a:p>
          <a:r>
            <a:rPr lang="en-US" sz="2400" i="1" dirty="0" smtClean="0"/>
            <a:t>Future Smart   </a:t>
          </a:r>
          <a:r>
            <a:rPr lang="en-US" sz="1200" dirty="0" smtClean="0">
              <a:solidFill>
                <a:schemeClr val="tx1">
                  <a:lumMod val="65000"/>
                  <a:lumOff val="35000"/>
                </a:schemeClr>
              </a:solidFill>
            </a:rPr>
            <a:t>- Canton</a:t>
          </a:r>
          <a:endParaRPr lang="en-US" sz="1200" i="0" dirty="0">
            <a:solidFill>
              <a:schemeClr val="tx1">
                <a:lumMod val="65000"/>
                <a:lumOff val="35000"/>
              </a:schemeClr>
            </a:solidFill>
          </a:endParaRPr>
        </a:p>
      </dgm:t>
    </dgm:pt>
    <dgm:pt modelId="{2EE27124-EA2C-43C0-8753-C9FD61B4BBA6}" type="parTrans" cxnId="{E4A19CAA-30BD-4979-9346-AC2EDC9E0817}">
      <dgm:prSet/>
      <dgm:spPr/>
      <dgm:t>
        <a:bodyPr/>
        <a:lstStyle/>
        <a:p>
          <a:endParaRPr lang="en-US"/>
        </a:p>
      </dgm:t>
    </dgm:pt>
    <dgm:pt modelId="{F7AAF0E5-8927-4F7C-B0F0-E661668EA8D2}" type="sibTrans" cxnId="{E4A19CAA-30BD-4979-9346-AC2EDC9E0817}">
      <dgm:prSet/>
      <dgm:spPr/>
      <dgm:t>
        <a:bodyPr/>
        <a:lstStyle/>
        <a:p>
          <a:endParaRPr lang="en-US"/>
        </a:p>
      </dgm:t>
    </dgm:pt>
    <dgm:pt modelId="{6A05CA6A-AA03-4ED5-9A6E-C0991F5A4BD4}" type="pres">
      <dgm:prSet presAssocID="{6BB03CBA-323F-4C13-91B8-F8E6EE3555FE}" presName="compositeShape" presStyleCnt="0">
        <dgm:presLayoutVars>
          <dgm:chMax val="7"/>
          <dgm:dir/>
          <dgm:resizeHandles val="exact"/>
        </dgm:presLayoutVars>
      </dgm:prSet>
      <dgm:spPr/>
    </dgm:pt>
    <dgm:pt modelId="{514FBCEC-ED83-4265-AFA6-F7755627CB25}" type="pres">
      <dgm:prSet presAssocID="{BEF16A1B-0865-4858-BA10-8F4BB3C8AEA7}" presName="circ1" presStyleLbl="vennNode1" presStyleIdx="0" presStyleCnt="4" custScaleX="106026" custScaleY="105715"/>
      <dgm:spPr/>
      <dgm:t>
        <a:bodyPr/>
        <a:lstStyle/>
        <a:p>
          <a:endParaRPr lang="en-US"/>
        </a:p>
      </dgm:t>
    </dgm:pt>
    <dgm:pt modelId="{7ECF9D0A-E564-40D3-8334-B34E1364AAAB}" type="pres">
      <dgm:prSet presAssocID="{BEF16A1B-0865-4858-BA10-8F4BB3C8AEA7}" presName="circ1Tx" presStyleLbl="revTx" presStyleIdx="0" presStyleCnt="0">
        <dgm:presLayoutVars>
          <dgm:chMax val="0"/>
          <dgm:chPref val="0"/>
          <dgm:bulletEnabled val="1"/>
        </dgm:presLayoutVars>
      </dgm:prSet>
      <dgm:spPr/>
      <dgm:t>
        <a:bodyPr/>
        <a:lstStyle/>
        <a:p>
          <a:endParaRPr lang="en-US"/>
        </a:p>
      </dgm:t>
    </dgm:pt>
    <dgm:pt modelId="{8641BE9C-A98F-4C60-9937-ECAB8701D8C7}" type="pres">
      <dgm:prSet presAssocID="{DDBCADBF-8F9C-472F-80E6-7D42360D9EC1}" presName="circ2" presStyleLbl="vennNode1" presStyleIdx="1" presStyleCnt="4" custScaleX="104931" custScaleY="107912"/>
      <dgm:spPr/>
      <dgm:t>
        <a:bodyPr/>
        <a:lstStyle/>
        <a:p>
          <a:endParaRPr lang="en-US"/>
        </a:p>
      </dgm:t>
    </dgm:pt>
    <dgm:pt modelId="{D16D653F-AB13-49FD-86C3-778E875FC8F5}" type="pres">
      <dgm:prSet presAssocID="{DDBCADBF-8F9C-472F-80E6-7D42360D9EC1}" presName="circ2Tx" presStyleLbl="revTx" presStyleIdx="0" presStyleCnt="0">
        <dgm:presLayoutVars>
          <dgm:chMax val="0"/>
          <dgm:chPref val="0"/>
          <dgm:bulletEnabled val="1"/>
        </dgm:presLayoutVars>
      </dgm:prSet>
      <dgm:spPr/>
      <dgm:t>
        <a:bodyPr/>
        <a:lstStyle/>
        <a:p>
          <a:endParaRPr lang="en-US"/>
        </a:p>
      </dgm:t>
    </dgm:pt>
    <dgm:pt modelId="{DFE1B01F-9B53-4E0B-9093-C4E37B976A7F}" type="pres">
      <dgm:prSet presAssocID="{BC520DBD-EB91-4144-907C-49A261541C00}" presName="circ3" presStyleLbl="vennNode1" presStyleIdx="2" presStyleCnt="4" custScaleX="107181" custScaleY="104598"/>
      <dgm:spPr/>
      <dgm:t>
        <a:bodyPr/>
        <a:lstStyle/>
        <a:p>
          <a:endParaRPr lang="en-US"/>
        </a:p>
      </dgm:t>
    </dgm:pt>
    <dgm:pt modelId="{79EEA5A0-135C-408C-BC32-E54AB7EA416B}" type="pres">
      <dgm:prSet presAssocID="{BC520DBD-EB91-4144-907C-49A261541C00}" presName="circ3Tx" presStyleLbl="revTx" presStyleIdx="0" presStyleCnt="0">
        <dgm:presLayoutVars>
          <dgm:chMax val="0"/>
          <dgm:chPref val="0"/>
          <dgm:bulletEnabled val="1"/>
        </dgm:presLayoutVars>
      </dgm:prSet>
      <dgm:spPr/>
      <dgm:t>
        <a:bodyPr/>
        <a:lstStyle/>
        <a:p>
          <a:endParaRPr lang="en-US"/>
        </a:p>
      </dgm:t>
    </dgm:pt>
    <dgm:pt modelId="{C62A3DBB-D4C7-42B9-B536-851359303835}" type="pres">
      <dgm:prSet presAssocID="{A5735EA0-4CC4-458F-BB9F-78F7FE903189}" presName="circ4" presStyleLbl="vennNode1" presStyleIdx="3" presStyleCnt="4" custScaleX="107241" custScaleY="106322"/>
      <dgm:spPr/>
      <dgm:t>
        <a:bodyPr/>
        <a:lstStyle/>
        <a:p>
          <a:endParaRPr lang="en-US"/>
        </a:p>
      </dgm:t>
    </dgm:pt>
    <dgm:pt modelId="{E46685BF-B6C3-4D8E-BE8E-0AC6B774EAE1}" type="pres">
      <dgm:prSet presAssocID="{A5735EA0-4CC4-458F-BB9F-78F7FE903189}" presName="circ4Tx" presStyleLbl="revTx" presStyleIdx="0" presStyleCnt="0">
        <dgm:presLayoutVars>
          <dgm:chMax val="0"/>
          <dgm:chPref val="0"/>
          <dgm:bulletEnabled val="1"/>
        </dgm:presLayoutVars>
      </dgm:prSet>
      <dgm:spPr/>
      <dgm:t>
        <a:bodyPr/>
        <a:lstStyle/>
        <a:p>
          <a:endParaRPr lang="en-US"/>
        </a:p>
      </dgm:t>
    </dgm:pt>
  </dgm:ptLst>
  <dgm:cxnLst>
    <dgm:cxn modelId="{E4A19CAA-30BD-4979-9346-AC2EDC9E0817}" srcId="{6BB03CBA-323F-4C13-91B8-F8E6EE3555FE}" destId="{A5735EA0-4CC4-458F-BB9F-78F7FE903189}" srcOrd="3" destOrd="0" parTransId="{2EE27124-EA2C-43C0-8753-C9FD61B4BBA6}" sibTransId="{F7AAF0E5-8927-4F7C-B0F0-E661668EA8D2}"/>
    <dgm:cxn modelId="{CD35A689-F2C4-4233-BDA0-B99F3EA20247}" srcId="{6BB03CBA-323F-4C13-91B8-F8E6EE3555FE}" destId="{DDBCADBF-8F9C-472F-80E6-7D42360D9EC1}" srcOrd="1" destOrd="0" parTransId="{9EF22E2E-39B9-4647-BD31-5C6267B8603C}" sibTransId="{4417BB15-0B30-45D9-BB77-93F28AD4FE43}"/>
    <dgm:cxn modelId="{468AA55F-E3BF-2E4A-B225-40C3DFDAB9E5}" type="presOf" srcId="{DDBCADBF-8F9C-472F-80E6-7D42360D9EC1}" destId="{D16D653F-AB13-49FD-86C3-778E875FC8F5}" srcOrd="1" destOrd="0" presId="urn:microsoft.com/office/officeart/2005/8/layout/venn1"/>
    <dgm:cxn modelId="{988D0A02-69EB-B647-B06E-6FBC35F4812C}" type="presOf" srcId="{A5735EA0-4CC4-458F-BB9F-78F7FE903189}" destId="{C62A3DBB-D4C7-42B9-B536-851359303835}" srcOrd="0" destOrd="0" presId="urn:microsoft.com/office/officeart/2005/8/layout/venn1"/>
    <dgm:cxn modelId="{68BA7682-F80F-4F43-9151-DCB41B72DEF4}" srcId="{6BB03CBA-323F-4C13-91B8-F8E6EE3555FE}" destId="{BEF16A1B-0865-4858-BA10-8F4BB3C8AEA7}" srcOrd="0" destOrd="0" parTransId="{29E1839D-A435-4F48-8F46-785377E049FD}" sibTransId="{6B219575-EF57-4BEA-B88A-37A4F9F23632}"/>
    <dgm:cxn modelId="{13E6D670-310B-4343-9DA1-96896A9E1D70}" type="presOf" srcId="{BEF16A1B-0865-4858-BA10-8F4BB3C8AEA7}" destId="{7ECF9D0A-E564-40D3-8334-B34E1364AAAB}" srcOrd="1" destOrd="0" presId="urn:microsoft.com/office/officeart/2005/8/layout/venn1"/>
    <dgm:cxn modelId="{7F5DFDE3-A708-8F47-BAE0-D33FF0A5636B}" type="presOf" srcId="{BC520DBD-EB91-4144-907C-49A261541C00}" destId="{DFE1B01F-9B53-4E0B-9093-C4E37B976A7F}" srcOrd="0" destOrd="0" presId="urn:microsoft.com/office/officeart/2005/8/layout/venn1"/>
    <dgm:cxn modelId="{F6B911D3-A472-40EF-81A5-CD3172B20163}" srcId="{6BB03CBA-323F-4C13-91B8-F8E6EE3555FE}" destId="{BC520DBD-EB91-4144-907C-49A261541C00}" srcOrd="2" destOrd="0" parTransId="{AD65D96F-D632-431A-9B0E-B45E801B8416}" sibTransId="{74D999AA-DB97-4FD2-B1BD-40CBCE4A9026}"/>
    <dgm:cxn modelId="{A94BDB8B-8414-AE4E-9311-9FE9806E46AB}" type="presOf" srcId="{BC520DBD-EB91-4144-907C-49A261541C00}" destId="{79EEA5A0-135C-408C-BC32-E54AB7EA416B}" srcOrd="1" destOrd="0" presId="urn:microsoft.com/office/officeart/2005/8/layout/venn1"/>
    <dgm:cxn modelId="{6BBEB1E1-0C9D-4143-9D5A-62AADC2B5108}" type="presOf" srcId="{6BB03CBA-323F-4C13-91B8-F8E6EE3555FE}" destId="{6A05CA6A-AA03-4ED5-9A6E-C0991F5A4BD4}" srcOrd="0" destOrd="0" presId="urn:microsoft.com/office/officeart/2005/8/layout/venn1"/>
    <dgm:cxn modelId="{AAAB991B-E5F5-B043-9C1E-B24AFBC51F4A}" type="presOf" srcId="{A5735EA0-4CC4-458F-BB9F-78F7FE903189}" destId="{E46685BF-B6C3-4D8E-BE8E-0AC6B774EAE1}" srcOrd="1" destOrd="0" presId="urn:microsoft.com/office/officeart/2005/8/layout/venn1"/>
    <dgm:cxn modelId="{8D2659F7-1EE8-494B-8FB2-D782F57E1AFB}" type="presOf" srcId="{DDBCADBF-8F9C-472F-80E6-7D42360D9EC1}" destId="{8641BE9C-A98F-4C60-9937-ECAB8701D8C7}" srcOrd="0" destOrd="0" presId="urn:microsoft.com/office/officeart/2005/8/layout/venn1"/>
    <dgm:cxn modelId="{F7F34A1F-D254-DC41-9CBF-4FC3C2E8D7BC}" type="presOf" srcId="{BEF16A1B-0865-4858-BA10-8F4BB3C8AEA7}" destId="{514FBCEC-ED83-4265-AFA6-F7755627CB25}" srcOrd="0" destOrd="0" presId="urn:microsoft.com/office/officeart/2005/8/layout/venn1"/>
    <dgm:cxn modelId="{DFFA3E05-BABA-F14B-87C2-800AADCFFBFF}" type="presParOf" srcId="{6A05CA6A-AA03-4ED5-9A6E-C0991F5A4BD4}" destId="{514FBCEC-ED83-4265-AFA6-F7755627CB25}" srcOrd="0" destOrd="0" presId="urn:microsoft.com/office/officeart/2005/8/layout/venn1"/>
    <dgm:cxn modelId="{5FF3686F-5BF2-C548-80C4-7BF7A8E83DB3}" type="presParOf" srcId="{6A05CA6A-AA03-4ED5-9A6E-C0991F5A4BD4}" destId="{7ECF9D0A-E564-40D3-8334-B34E1364AAAB}" srcOrd="1" destOrd="0" presId="urn:microsoft.com/office/officeart/2005/8/layout/venn1"/>
    <dgm:cxn modelId="{A8576BDB-2360-8547-82F9-51EBE18C317E}" type="presParOf" srcId="{6A05CA6A-AA03-4ED5-9A6E-C0991F5A4BD4}" destId="{8641BE9C-A98F-4C60-9937-ECAB8701D8C7}" srcOrd="2" destOrd="0" presId="urn:microsoft.com/office/officeart/2005/8/layout/venn1"/>
    <dgm:cxn modelId="{80ADD027-4A62-9840-B22D-6CA6477D0D92}" type="presParOf" srcId="{6A05CA6A-AA03-4ED5-9A6E-C0991F5A4BD4}" destId="{D16D653F-AB13-49FD-86C3-778E875FC8F5}" srcOrd="3" destOrd="0" presId="urn:microsoft.com/office/officeart/2005/8/layout/venn1"/>
    <dgm:cxn modelId="{FC010EE6-12C1-814E-8879-9EC8094F1299}" type="presParOf" srcId="{6A05CA6A-AA03-4ED5-9A6E-C0991F5A4BD4}" destId="{DFE1B01F-9B53-4E0B-9093-C4E37B976A7F}" srcOrd="4" destOrd="0" presId="urn:microsoft.com/office/officeart/2005/8/layout/venn1"/>
    <dgm:cxn modelId="{4D8E9405-FCE3-854B-A105-0485F088B92C}" type="presParOf" srcId="{6A05CA6A-AA03-4ED5-9A6E-C0991F5A4BD4}" destId="{79EEA5A0-135C-408C-BC32-E54AB7EA416B}" srcOrd="5" destOrd="0" presId="urn:microsoft.com/office/officeart/2005/8/layout/venn1"/>
    <dgm:cxn modelId="{76AE9187-B832-6849-A378-B3D7CB17FB72}" type="presParOf" srcId="{6A05CA6A-AA03-4ED5-9A6E-C0991F5A4BD4}" destId="{C62A3DBB-D4C7-42B9-B536-851359303835}" srcOrd="6" destOrd="0" presId="urn:microsoft.com/office/officeart/2005/8/layout/venn1"/>
    <dgm:cxn modelId="{7A020E9D-BA16-6E41-966C-0321DD0962F2}" type="presParOf" srcId="{6A05CA6A-AA03-4ED5-9A6E-C0991F5A4BD4}" destId="{E46685BF-B6C3-4D8E-BE8E-0AC6B774EAE1}"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3EBA1E-4678-AB4B-89D9-A74C1BD2D74C}"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FB3F3568-F6ED-464D-B721-E62D3152D87A}">
      <dgm:prSet phldrT="[Text]"/>
      <dgm:spPr>
        <a:solidFill>
          <a:schemeClr val="accent1"/>
        </a:solidFill>
      </dgm:spPr>
      <dgm:t>
        <a:bodyPr/>
        <a:lstStyle/>
        <a:p>
          <a:r>
            <a:rPr lang="en-US" dirty="0" smtClean="0"/>
            <a:t>Channels</a:t>
          </a:r>
          <a:endParaRPr lang="en-US" dirty="0"/>
        </a:p>
      </dgm:t>
    </dgm:pt>
    <dgm:pt modelId="{C1307B51-453F-544C-867E-30DD919ACA58}" type="parTrans" cxnId="{2BF44533-89EF-F743-896E-FFC4D18044DE}">
      <dgm:prSet/>
      <dgm:spPr/>
      <dgm:t>
        <a:bodyPr/>
        <a:lstStyle/>
        <a:p>
          <a:endParaRPr lang="en-US"/>
        </a:p>
      </dgm:t>
    </dgm:pt>
    <dgm:pt modelId="{555422BF-0A94-5B4A-85D0-ED079DD8BD47}" type="sibTrans" cxnId="{2BF44533-89EF-F743-896E-FFC4D18044DE}">
      <dgm:prSet/>
      <dgm:spPr/>
      <dgm:t>
        <a:bodyPr/>
        <a:lstStyle/>
        <a:p>
          <a:endParaRPr lang="en-US"/>
        </a:p>
      </dgm:t>
    </dgm:pt>
    <dgm:pt modelId="{70DCF9AD-4DB9-1845-9CA0-4DE600C02191}">
      <dgm:prSet phldrT="[Text]"/>
      <dgm:spPr>
        <a:solidFill>
          <a:schemeClr val="accent1"/>
        </a:solidFill>
      </dgm:spPr>
      <dgm:t>
        <a:bodyPr/>
        <a:lstStyle/>
        <a:p>
          <a:r>
            <a:rPr lang="en-US" dirty="0" smtClean="0"/>
            <a:t>Triggers</a:t>
          </a:r>
          <a:endParaRPr lang="en-US" dirty="0"/>
        </a:p>
      </dgm:t>
    </dgm:pt>
    <dgm:pt modelId="{DB1530B0-D035-2C45-A231-BF3465252BFA}" type="parTrans" cxnId="{7FDB2147-DEA9-A14C-AA7E-1587E11BF459}">
      <dgm:prSet/>
      <dgm:spPr/>
      <dgm:t>
        <a:bodyPr/>
        <a:lstStyle/>
        <a:p>
          <a:endParaRPr lang="en-US"/>
        </a:p>
      </dgm:t>
    </dgm:pt>
    <dgm:pt modelId="{FB6876D8-37C6-954D-98E1-0A535D3D4923}" type="sibTrans" cxnId="{7FDB2147-DEA9-A14C-AA7E-1587E11BF459}">
      <dgm:prSet/>
      <dgm:spPr/>
      <dgm:t>
        <a:bodyPr/>
        <a:lstStyle/>
        <a:p>
          <a:endParaRPr lang="en-US"/>
        </a:p>
      </dgm:t>
    </dgm:pt>
    <dgm:pt modelId="{90346707-C345-9E4B-8D6E-9DDDCCDF8378}">
      <dgm:prSet phldrT="[Text]"/>
      <dgm:spPr>
        <a:solidFill>
          <a:schemeClr val="accent1"/>
        </a:solidFill>
      </dgm:spPr>
      <dgm:t>
        <a:bodyPr/>
        <a:lstStyle/>
        <a:p>
          <a:r>
            <a:rPr lang="en-US" dirty="0" smtClean="0"/>
            <a:t>Actions</a:t>
          </a:r>
          <a:endParaRPr lang="en-US" dirty="0"/>
        </a:p>
      </dgm:t>
    </dgm:pt>
    <dgm:pt modelId="{D50E0C38-DB01-734D-9DBB-95FD9260510E}" type="parTrans" cxnId="{86416F50-3B26-F244-8998-286163BB7F3D}">
      <dgm:prSet/>
      <dgm:spPr/>
      <dgm:t>
        <a:bodyPr/>
        <a:lstStyle/>
        <a:p>
          <a:endParaRPr lang="en-US"/>
        </a:p>
      </dgm:t>
    </dgm:pt>
    <dgm:pt modelId="{FCAF9F3F-EB3B-5144-A68E-89FD649A0C9F}" type="sibTrans" cxnId="{86416F50-3B26-F244-8998-286163BB7F3D}">
      <dgm:prSet/>
      <dgm:spPr/>
      <dgm:t>
        <a:bodyPr/>
        <a:lstStyle/>
        <a:p>
          <a:endParaRPr lang="en-US"/>
        </a:p>
      </dgm:t>
    </dgm:pt>
    <dgm:pt modelId="{94351113-DD91-7244-8A86-028A222B5743}">
      <dgm:prSet phldrT="[Text]"/>
      <dgm:spPr>
        <a:solidFill>
          <a:schemeClr val="accent1"/>
        </a:solidFill>
      </dgm:spPr>
      <dgm:t>
        <a:bodyPr/>
        <a:lstStyle/>
        <a:p>
          <a:r>
            <a:rPr lang="en-US" dirty="0" smtClean="0"/>
            <a:t>Ingredients</a:t>
          </a:r>
          <a:endParaRPr lang="en-US" dirty="0"/>
        </a:p>
      </dgm:t>
    </dgm:pt>
    <dgm:pt modelId="{8BB3A046-01F0-D64A-916E-97CC37BABCD3}" type="parTrans" cxnId="{11406878-891E-1548-9CCF-B1BC05F514F0}">
      <dgm:prSet/>
      <dgm:spPr/>
      <dgm:t>
        <a:bodyPr/>
        <a:lstStyle/>
        <a:p>
          <a:endParaRPr lang="en-US"/>
        </a:p>
      </dgm:t>
    </dgm:pt>
    <dgm:pt modelId="{4B6EAB01-0FEC-B942-B34D-A12D7B9126F6}" type="sibTrans" cxnId="{11406878-891E-1548-9CCF-B1BC05F514F0}">
      <dgm:prSet/>
      <dgm:spPr/>
      <dgm:t>
        <a:bodyPr/>
        <a:lstStyle/>
        <a:p>
          <a:endParaRPr lang="en-US"/>
        </a:p>
      </dgm:t>
    </dgm:pt>
    <dgm:pt modelId="{24A5BFD1-09C1-154C-B237-C713C0F476E1}" type="pres">
      <dgm:prSet presAssocID="{D43EBA1E-4678-AB4B-89D9-A74C1BD2D74C}" presName="outerComposite" presStyleCnt="0">
        <dgm:presLayoutVars>
          <dgm:chMax val="5"/>
          <dgm:dir/>
          <dgm:resizeHandles val="exact"/>
        </dgm:presLayoutVars>
      </dgm:prSet>
      <dgm:spPr/>
      <dgm:t>
        <a:bodyPr/>
        <a:lstStyle/>
        <a:p>
          <a:endParaRPr lang="en-US"/>
        </a:p>
      </dgm:t>
    </dgm:pt>
    <dgm:pt modelId="{85C3CDFD-1442-1E4C-AE57-6DC4B4087091}" type="pres">
      <dgm:prSet presAssocID="{D43EBA1E-4678-AB4B-89D9-A74C1BD2D74C}" presName="dummyMaxCanvas" presStyleCnt="0">
        <dgm:presLayoutVars/>
      </dgm:prSet>
      <dgm:spPr/>
      <dgm:t>
        <a:bodyPr/>
        <a:lstStyle/>
        <a:p>
          <a:endParaRPr lang="en-US"/>
        </a:p>
      </dgm:t>
    </dgm:pt>
    <dgm:pt modelId="{F9C7DD07-4AB6-8242-A81F-31105CAA411C}" type="pres">
      <dgm:prSet presAssocID="{D43EBA1E-4678-AB4B-89D9-A74C1BD2D74C}" presName="FourNodes_1" presStyleLbl="node1" presStyleIdx="0" presStyleCnt="4" custLinFactNeighborX="513" custLinFactNeighborY="815">
        <dgm:presLayoutVars>
          <dgm:bulletEnabled val="1"/>
        </dgm:presLayoutVars>
      </dgm:prSet>
      <dgm:spPr/>
      <dgm:t>
        <a:bodyPr/>
        <a:lstStyle/>
        <a:p>
          <a:endParaRPr lang="en-US"/>
        </a:p>
      </dgm:t>
    </dgm:pt>
    <dgm:pt modelId="{6C9EEE01-D73E-C343-804D-BD65B2D48AF4}" type="pres">
      <dgm:prSet presAssocID="{D43EBA1E-4678-AB4B-89D9-A74C1BD2D74C}" presName="FourNodes_2" presStyleLbl="node1" presStyleIdx="1" presStyleCnt="4" custLinFactNeighborX="513" custLinFactNeighborY="815">
        <dgm:presLayoutVars>
          <dgm:bulletEnabled val="1"/>
        </dgm:presLayoutVars>
      </dgm:prSet>
      <dgm:spPr/>
      <dgm:t>
        <a:bodyPr/>
        <a:lstStyle/>
        <a:p>
          <a:endParaRPr lang="en-US"/>
        </a:p>
      </dgm:t>
    </dgm:pt>
    <dgm:pt modelId="{BE87AE38-62E7-1642-8C77-44BA8D4AF950}" type="pres">
      <dgm:prSet presAssocID="{D43EBA1E-4678-AB4B-89D9-A74C1BD2D74C}" presName="FourNodes_3" presStyleLbl="node1" presStyleIdx="2" presStyleCnt="4" custLinFactNeighborX="513" custLinFactNeighborY="815">
        <dgm:presLayoutVars>
          <dgm:bulletEnabled val="1"/>
        </dgm:presLayoutVars>
      </dgm:prSet>
      <dgm:spPr/>
      <dgm:t>
        <a:bodyPr/>
        <a:lstStyle/>
        <a:p>
          <a:endParaRPr lang="en-US"/>
        </a:p>
      </dgm:t>
    </dgm:pt>
    <dgm:pt modelId="{78D92AF9-4994-8849-96C1-0D2081ED3D96}" type="pres">
      <dgm:prSet presAssocID="{D43EBA1E-4678-AB4B-89D9-A74C1BD2D74C}" presName="FourNodes_4" presStyleLbl="node1" presStyleIdx="3" presStyleCnt="4" custLinFactNeighborX="513" custLinFactNeighborY="815">
        <dgm:presLayoutVars>
          <dgm:bulletEnabled val="1"/>
        </dgm:presLayoutVars>
      </dgm:prSet>
      <dgm:spPr/>
      <dgm:t>
        <a:bodyPr/>
        <a:lstStyle/>
        <a:p>
          <a:endParaRPr lang="en-US"/>
        </a:p>
      </dgm:t>
    </dgm:pt>
    <dgm:pt modelId="{1BF09195-C83F-B640-8632-BB24B427ABEA}" type="pres">
      <dgm:prSet presAssocID="{D43EBA1E-4678-AB4B-89D9-A74C1BD2D74C}" presName="FourConn_1-2" presStyleLbl="fgAccFollowNode1" presStyleIdx="0" presStyleCnt="3">
        <dgm:presLayoutVars>
          <dgm:bulletEnabled val="1"/>
        </dgm:presLayoutVars>
      </dgm:prSet>
      <dgm:spPr/>
      <dgm:t>
        <a:bodyPr/>
        <a:lstStyle/>
        <a:p>
          <a:endParaRPr lang="en-US"/>
        </a:p>
      </dgm:t>
    </dgm:pt>
    <dgm:pt modelId="{BF8538B9-5FDD-F044-9C8B-DE7CBAE56487}" type="pres">
      <dgm:prSet presAssocID="{D43EBA1E-4678-AB4B-89D9-A74C1BD2D74C}" presName="FourConn_2-3" presStyleLbl="fgAccFollowNode1" presStyleIdx="1" presStyleCnt="3">
        <dgm:presLayoutVars>
          <dgm:bulletEnabled val="1"/>
        </dgm:presLayoutVars>
      </dgm:prSet>
      <dgm:spPr/>
      <dgm:t>
        <a:bodyPr/>
        <a:lstStyle/>
        <a:p>
          <a:endParaRPr lang="en-US"/>
        </a:p>
      </dgm:t>
    </dgm:pt>
    <dgm:pt modelId="{0EC0FE52-521C-AB42-B886-129B469A7131}" type="pres">
      <dgm:prSet presAssocID="{D43EBA1E-4678-AB4B-89D9-A74C1BD2D74C}" presName="FourConn_3-4" presStyleLbl="fgAccFollowNode1" presStyleIdx="2" presStyleCnt="3">
        <dgm:presLayoutVars>
          <dgm:bulletEnabled val="1"/>
        </dgm:presLayoutVars>
      </dgm:prSet>
      <dgm:spPr/>
      <dgm:t>
        <a:bodyPr/>
        <a:lstStyle/>
        <a:p>
          <a:endParaRPr lang="en-US"/>
        </a:p>
      </dgm:t>
    </dgm:pt>
    <dgm:pt modelId="{30678CB7-CE2D-5A44-BE9E-04BA47873E67}" type="pres">
      <dgm:prSet presAssocID="{D43EBA1E-4678-AB4B-89D9-A74C1BD2D74C}" presName="FourNodes_1_text" presStyleLbl="node1" presStyleIdx="3" presStyleCnt="4">
        <dgm:presLayoutVars>
          <dgm:bulletEnabled val="1"/>
        </dgm:presLayoutVars>
      </dgm:prSet>
      <dgm:spPr/>
      <dgm:t>
        <a:bodyPr/>
        <a:lstStyle/>
        <a:p>
          <a:endParaRPr lang="en-US"/>
        </a:p>
      </dgm:t>
    </dgm:pt>
    <dgm:pt modelId="{CAF78234-B7A3-FE46-B628-BDAAA7280431}" type="pres">
      <dgm:prSet presAssocID="{D43EBA1E-4678-AB4B-89D9-A74C1BD2D74C}" presName="FourNodes_2_text" presStyleLbl="node1" presStyleIdx="3" presStyleCnt="4">
        <dgm:presLayoutVars>
          <dgm:bulletEnabled val="1"/>
        </dgm:presLayoutVars>
      </dgm:prSet>
      <dgm:spPr/>
      <dgm:t>
        <a:bodyPr/>
        <a:lstStyle/>
        <a:p>
          <a:endParaRPr lang="en-US"/>
        </a:p>
      </dgm:t>
    </dgm:pt>
    <dgm:pt modelId="{22A86222-B86D-E24B-98F6-647B5836CF8E}" type="pres">
      <dgm:prSet presAssocID="{D43EBA1E-4678-AB4B-89D9-A74C1BD2D74C}" presName="FourNodes_3_text" presStyleLbl="node1" presStyleIdx="3" presStyleCnt="4">
        <dgm:presLayoutVars>
          <dgm:bulletEnabled val="1"/>
        </dgm:presLayoutVars>
      </dgm:prSet>
      <dgm:spPr/>
      <dgm:t>
        <a:bodyPr/>
        <a:lstStyle/>
        <a:p>
          <a:endParaRPr lang="en-US"/>
        </a:p>
      </dgm:t>
    </dgm:pt>
    <dgm:pt modelId="{C41874EB-8546-3348-AACC-C186EFE09A36}" type="pres">
      <dgm:prSet presAssocID="{D43EBA1E-4678-AB4B-89D9-A74C1BD2D74C}" presName="FourNodes_4_text" presStyleLbl="node1" presStyleIdx="3" presStyleCnt="4">
        <dgm:presLayoutVars>
          <dgm:bulletEnabled val="1"/>
        </dgm:presLayoutVars>
      </dgm:prSet>
      <dgm:spPr/>
      <dgm:t>
        <a:bodyPr/>
        <a:lstStyle/>
        <a:p>
          <a:endParaRPr lang="en-US"/>
        </a:p>
      </dgm:t>
    </dgm:pt>
  </dgm:ptLst>
  <dgm:cxnLst>
    <dgm:cxn modelId="{DCC76BBD-F638-E642-B419-70B6BCD1987E}" type="presOf" srcId="{94351113-DD91-7244-8A86-028A222B5743}" destId="{78D92AF9-4994-8849-96C1-0D2081ED3D96}" srcOrd="0" destOrd="0" presId="urn:microsoft.com/office/officeart/2005/8/layout/vProcess5"/>
    <dgm:cxn modelId="{04EC39EA-C1E4-6046-BE44-0082045B41DE}" type="presOf" srcId="{70DCF9AD-4DB9-1845-9CA0-4DE600C02191}" destId="{CAF78234-B7A3-FE46-B628-BDAAA7280431}" srcOrd="1" destOrd="0" presId="urn:microsoft.com/office/officeart/2005/8/layout/vProcess5"/>
    <dgm:cxn modelId="{1F460B79-E046-034B-9E5A-965927F73401}" type="presOf" srcId="{90346707-C345-9E4B-8D6E-9DDDCCDF8378}" destId="{BE87AE38-62E7-1642-8C77-44BA8D4AF950}" srcOrd="0" destOrd="0" presId="urn:microsoft.com/office/officeart/2005/8/layout/vProcess5"/>
    <dgm:cxn modelId="{99431E1D-695A-494C-8B0E-5F6642520DA8}" type="presOf" srcId="{D43EBA1E-4678-AB4B-89D9-A74C1BD2D74C}" destId="{24A5BFD1-09C1-154C-B237-C713C0F476E1}" srcOrd="0" destOrd="0" presId="urn:microsoft.com/office/officeart/2005/8/layout/vProcess5"/>
    <dgm:cxn modelId="{1EEF1F54-D75F-5C40-9EC6-B0FA42154667}" type="presOf" srcId="{90346707-C345-9E4B-8D6E-9DDDCCDF8378}" destId="{22A86222-B86D-E24B-98F6-647B5836CF8E}" srcOrd="1" destOrd="0" presId="urn:microsoft.com/office/officeart/2005/8/layout/vProcess5"/>
    <dgm:cxn modelId="{571191EE-BD70-B544-B5AF-0E858834D834}" type="presOf" srcId="{70DCF9AD-4DB9-1845-9CA0-4DE600C02191}" destId="{6C9EEE01-D73E-C343-804D-BD65B2D48AF4}" srcOrd="0" destOrd="0" presId="urn:microsoft.com/office/officeart/2005/8/layout/vProcess5"/>
    <dgm:cxn modelId="{0E3DA8AC-7C21-7A49-8032-A4F3CED94640}" type="presOf" srcId="{FB3F3568-F6ED-464D-B721-E62D3152D87A}" destId="{30678CB7-CE2D-5A44-BE9E-04BA47873E67}" srcOrd="1" destOrd="0" presId="urn:microsoft.com/office/officeart/2005/8/layout/vProcess5"/>
    <dgm:cxn modelId="{5E5CD2B3-93C8-3847-B8C5-724FE0B87E22}" type="presOf" srcId="{FB3F3568-F6ED-464D-B721-E62D3152D87A}" destId="{F9C7DD07-4AB6-8242-A81F-31105CAA411C}" srcOrd="0" destOrd="0" presId="urn:microsoft.com/office/officeart/2005/8/layout/vProcess5"/>
    <dgm:cxn modelId="{FD950FBF-B495-D44C-887E-A34982AF8612}" type="presOf" srcId="{94351113-DD91-7244-8A86-028A222B5743}" destId="{C41874EB-8546-3348-AACC-C186EFE09A36}" srcOrd="1" destOrd="0" presId="urn:microsoft.com/office/officeart/2005/8/layout/vProcess5"/>
    <dgm:cxn modelId="{E987B272-FAAB-AE46-BFAD-4D719A58AEA5}" type="presOf" srcId="{FCAF9F3F-EB3B-5144-A68E-89FD649A0C9F}" destId="{0EC0FE52-521C-AB42-B886-129B469A7131}" srcOrd="0" destOrd="0" presId="urn:microsoft.com/office/officeart/2005/8/layout/vProcess5"/>
    <dgm:cxn modelId="{58837B40-30F6-2041-9AB0-3DCC92C5E295}" type="presOf" srcId="{FB6876D8-37C6-954D-98E1-0A535D3D4923}" destId="{BF8538B9-5FDD-F044-9C8B-DE7CBAE56487}" srcOrd="0" destOrd="0" presId="urn:microsoft.com/office/officeart/2005/8/layout/vProcess5"/>
    <dgm:cxn modelId="{2BF44533-89EF-F743-896E-FFC4D18044DE}" srcId="{D43EBA1E-4678-AB4B-89D9-A74C1BD2D74C}" destId="{FB3F3568-F6ED-464D-B721-E62D3152D87A}" srcOrd="0" destOrd="0" parTransId="{C1307B51-453F-544C-867E-30DD919ACA58}" sibTransId="{555422BF-0A94-5B4A-85D0-ED079DD8BD47}"/>
    <dgm:cxn modelId="{11406878-891E-1548-9CCF-B1BC05F514F0}" srcId="{D43EBA1E-4678-AB4B-89D9-A74C1BD2D74C}" destId="{94351113-DD91-7244-8A86-028A222B5743}" srcOrd="3" destOrd="0" parTransId="{8BB3A046-01F0-D64A-916E-97CC37BABCD3}" sibTransId="{4B6EAB01-0FEC-B942-B34D-A12D7B9126F6}"/>
    <dgm:cxn modelId="{86416F50-3B26-F244-8998-286163BB7F3D}" srcId="{D43EBA1E-4678-AB4B-89D9-A74C1BD2D74C}" destId="{90346707-C345-9E4B-8D6E-9DDDCCDF8378}" srcOrd="2" destOrd="0" parTransId="{D50E0C38-DB01-734D-9DBB-95FD9260510E}" sibTransId="{FCAF9F3F-EB3B-5144-A68E-89FD649A0C9F}"/>
    <dgm:cxn modelId="{4D28A861-BB3A-3548-8F9E-59143411F4E0}" type="presOf" srcId="{555422BF-0A94-5B4A-85D0-ED079DD8BD47}" destId="{1BF09195-C83F-B640-8632-BB24B427ABEA}" srcOrd="0" destOrd="0" presId="urn:microsoft.com/office/officeart/2005/8/layout/vProcess5"/>
    <dgm:cxn modelId="{7FDB2147-DEA9-A14C-AA7E-1587E11BF459}" srcId="{D43EBA1E-4678-AB4B-89D9-A74C1BD2D74C}" destId="{70DCF9AD-4DB9-1845-9CA0-4DE600C02191}" srcOrd="1" destOrd="0" parTransId="{DB1530B0-D035-2C45-A231-BF3465252BFA}" sibTransId="{FB6876D8-37C6-954D-98E1-0A535D3D4923}"/>
    <dgm:cxn modelId="{FCCB285C-ADE9-7E4F-B3E0-B3584AF31B52}" type="presParOf" srcId="{24A5BFD1-09C1-154C-B237-C713C0F476E1}" destId="{85C3CDFD-1442-1E4C-AE57-6DC4B4087091}" srcOrd="0" destOrd="0" presId="urn:microsoft.com/office/officeart/2005/8/layout/vProcess5"/>
    <dgm:cxn modelId="{70A13D70-45EB-E947-97CE-98D9E84AEF8B}" type="presParOf" srcId="{24A5BFD1-09C1-154C-B237-C713C0F476E1}" destId="{F9C7DD07-4AB6-8242-A81F-31105CAA411C}" srcOrd="1" destOrd="0" presId="urn:microsoft.com/office/officeart/2005/8/layout/vProcess5"/>
    <dgm:cxn modelId="{650AF3CA-2708-5F4A-9B57-E7BE6D42E861}" type="presParOf" srcId="{24A5BFD1-09C1-154C-B237-C713C0F476E1}" destId="{6C9EEE01-D73E-C343-804D-BD65B2D48AF4}" srcOrd="2" destOrd="0" presId="urn:microsoft.com/office/officeart/2005/8/layout/vProcess5"/>
    <dgm:cxn modelId="{8709B907-7CB5-E14F-8E81-30DFB7654390}" type="presParOf" srcId="{24A5BFD1-09C1-154C-B237-C713C0F476E1}" destId="{BE87AE38-62E7-1642-8C77-44BA8D4AF950}" srcOrd="3" destOrd="0" presId="urn:microsoft.com/office/officeart/2005/8/layout/vProcess5"/>
    <dgm:cxn modelId="{0BF52D4A-9947-6B4A-A2BA-73C37833BD58}" type="presParOf" srcId="{24A5BFD1-09C1-154C-B237-C713C0F476E1}" destId="{78D92AF9-4994-8849-96C1-0D2081ED3D96}" srcOrd="4" destOrd="0" presId="urn:microsoft.com/office/officeart/2005/8/layout/vProcess5"/>
    <dgm:cxn modelId="{4D185D43-DDF8-EA48-A743-178860744F39}" type="presParOf" srcId="{24A5BFD1-09C1-154C-B237-C713C0F476E1}" destId="{1BF09195-C83F-B640-8632-BB24B427ABEA}" srcOrd="5" destOrd="0" presId="urn:microsoft.com/office/officeart/2005/8/layout/vProcess5"/>
    <dgm:cxn modelId="{D7F639A6-6245-A44A-9BC0-9DCCF8364E3C}" type="presParOf" srcId="{24A5BFD1-09C1-154C-B237-C713C0F476E1}" destId="{BF8538B9-5FDD-F044-9C8B-DE7CBAE56487}" srcOrd="6" destOrd="0" presId="urn:microsoft.com/office/officeart/2005/8/layout/vProcess5"/>
    <dgm:cxn modelId="{FDAB4302-9618-C748-900D-4A4CBCFCAC53}" type="presParOf" srcId="{24A5BFD1-09C1-154C-B237-C713C0F476E1}" destId="{0EC0FE52-521C-AB42-B886-129B469A7131}" srcOrd="7" destOrd="0" presId="urn:microsoft.com/office/officeart/2005/8/layout/vProcess5"/>
    <dgm:cxn modelId="{1C5DABFA-90F9-BE4B-BFB9-83F3B8931A64}" type="presParOf" srcId="{24A5BFD1-09C1-154C-B237-C713C0F476E1}" destId="{30678CB7-CE2D-5A44-BE9E-04BA47873E67}" srcOrd="8" destOrd="0" presId="urn:microsoft.com/office/officeart/2005/8/layout/vProcess5"/>
    <dgm:cxn modelId="{340F77E7-F51B-7845-9505-C803ED8758D6}" type="presParOf" srcId="{24A5BFD1-09C1-154C-B237-C713C0F476E1}" destId="{CAF78234-B7A3-FE46-B628-BDAAA7280431}" srcOrd="9" destOrd="0" presId="urn:microsoft.com/office/officeart/2005/8/layout/vProcess5"/>
    <dgm:cxn modelId="{2469BB3E-1E0D-3C42-99F9-46FFE6DE037E}" type="presParOf" srcId="{24A5BFD1-09C1-154C-B237-C713C0F476E1}" destId="{22A86222-B86D-E24B-98F6-647B5836CF8E}" srcOrd="10" destOrd="0" presId="urn:microsoft.com/office/officeart/2005/8/layout/vProcess5"/>
    <dgm:cxn modelId="{6ADD930B-17F4-A944-8757-B33C358E51EC}" type="presParOf" srcId="{24A5BFD1-09C1-154C-B237-C713C0F476E1}" destId="{C41874EB-8546-3348-AACC-C186EFE09A3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755A87-1F37-694F-92E7-977A7F688AA3}"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4639A318-3EED-A247-B0A9-9E8D946BB9F0}">
      <dgm:prSet phldrT="[Text]"/>
      <dgm:spPr>
        <a:solidFill>
          <a:schemeClr val="accent1"/>
        </a:solidFill>
      </dgm:spPr>
      <dgm:t>
        <a:bodyPr/>
        <a:lstStyle/>
        <a:p>
          <a:r>
            <a:rPr lang="en-US" dirty="0" smtClean="0"/>
            <a:t>Provider</a:t>
          </a:r>
          <a:endParaRPr lang="en-US" dirty="0"/>
        </a:p>
      </dgm:t>
    </dgm:pt>
    <dgm:pt modelId="{7C418591-164B-D144-9101-A502F0162990}" type="parTrans" cxnId="{E4086577-1A55-0649-93A4-B3612761B0AF}">
      <dgm:prSet/>
      <dgm:spPr/>
      <dgm:t>
        <a:bodyPr/>
        <a:lstStyle/>
        <a:p>
          <a:endParaRPr lang="en-US"/>
        </a:p>
      </dgm:t>
    </dgm:pt>
    <dgm:pt modelId="{8A49FFF1-ADC3-FB4A-961C-4C91AC4AFE14}" type="sibTrans" cxnId="{E4086577-1A55-0649-93A4-B3612761B0AF}">
      <dgm:prSet/>
      <dgm:spPr>
        <a:solidFill>
          <a:srgbClr val="FEC82A"/>
        </a:solidFill>
      </dgm:spPr>
      <dgm:t>
        <a:bodyPr/>
        <a:lstStyle/>
        <a:p>
          <a:endParaRPr lang="en-US"/>
        </a:p>
      </dgm:t>
    </dgm:pt>
    <dgm:pt modelId="{E3948FB1-68DC-4F47-A04B-D7484689CE08}">
      <dgm:prSet phldrT="[Text]"/>
      <dgm:spPr>
        <a:solidFill>
          <a:schemeClr val="accent1"/>
        </a:solidFill>
      </dgm:spPr>
      <dgm:t>
        <a:bodyPr/>
        <a:lstStyle/>
        <a:p>
          <a:r>
            <a:rPr lang="en-US" dirty="0" smtClean="0"/>
            <a:t>Customer</a:t>
          </a:r>
          <a:endParaRPr lang="en-US" dirty="0"/>
        </a:p>
      </dgm:t>
    </dgm:pt>
    <dgm:pt modelId="{DFF267CC-3D2C-BA4E-9FC0-300254255C6A}" type="parTrans" cxnId="{F5A9C253-E013-2D4A-86F9-0AD96EC7F505}">
      <dgm:prSet/>
      <dgm:spPr/>
      <dgm:t>
        <a:bodyPr/>
        <a:lstStyle/>
        <a:p>
          <a:endParaRPr lang="en-US"/>
        </a:p>
      </dgm:t>
    </dgm:pt>
    <dgm:pt modelId="{02D50B38-3C67-BF4A-99E9-68843EAAFD88}" type="sibTrans" cxnId="{F5A9C253-E013-2D4A-86F9-0AD96EC7F505}">
      <dgm:prSet/>
      <dgm:spPr>
        <a:solidFill>
          <a:srgbClr val="FEC82A"/>
        </a:solidFill>
      </dgm:spPr>
      <dgm:t>
        <a:bodyPr/>
        <a:lstStyle/>
        <a:p>
          <a:endParaRPr lang="en-US"/>
        </a:p>
      </dgm:t>
    </dgm:pt>
    <dgm:pt modelId="{ABDF09DB-382F-DE4C-8E72-F88111E2AB43}">
      <dgm:prSet phldrT="[Text]"/>
      <dgm:spPr>
        <a:solidFill>
          <a:schemeClr val="accent1"/>
        </a:solidFill>
      </dgm:spPr>
      <dgm:t>
        <a:bodyPr/>
        <a:lstStyle/>
        <a:p>
          <a:r>
            <a:rPr lang="en-US" dirty="0" smtClean="0"/>
            <a:t>Technology</a:t>
          </a:r>
          <a:endParaRPr lang="en-US" dirty="0"/>
        </a:p>
      </dgm:t>
    </dgm:pt>
    <dgm:pt modelId="{CEB51ED0-8034-3241-8BBD-726557B70452}" type="parTrans" cxnId="{061702F9-3D1F-E546-B87D-64CFA2581DE0}">
      <dgm:prSet/>
      <dgm:spPr/>
      <dgm:t>
        <a:bodyPr/>
        <a:lstStyle/>
        <a:p>
          <a:endParaRPr lang="en-US"/>
        </a:p>
      </dgm:t>
    </dgm:pt>
    <dgm:pt modelId="{95B57CFD-8E89-B542-A125-81B247C09A82}" type="sibTrans" cxnId="{061702F9-3D1F-E546-B87D-64CFA2581DE0}">
      <dgm:prSet/>
      <dgm:spPr>
        <a:solidFill>
          <a:srgbClr val="FEC82A"/>
        </a:solidFill>
      </dgm:spPr>
      <dgm:t>
        <a:bodyPr/>
        <a:lstStyle/>
        <a:p>
          <a:endParaRPr lang="en-US"/>
        </a:p>
      </dgm:t>
    </dgm:pt>
    <dgm:pt modelId="{69D63B71-F929-3840-B795-927AAB855FEB}" type="pres">
      <dgm:prSet presAssocID="{BA755A87-1F37-694F-92E7-977A7F688AA3}" presName="Name0" presStyleCnt="0">
        <dgm:presLayoutVars>
          <dgm:dir/>
          <dgm:resizeHandles val="exact"/>
        </dgm:presLayoutVars>
      </dgm:prSet>
      <dgm:spPr/>
      <dgm:t>
        <a:bodyPr/>
        <a:lstStyle/>
        <a:p>
          <a:endParaRPr lang="en-US"/>
        </a:p>
      </dgm:t>
    </dgm:pt>
    <dgm:pt modelId="{18C6854F-A461-294C-9083-C73D25472E40}" type="pres">
      <dgm:prSet presAssocID="{4639A318-3EED-A247-B0A9-9E8D946BB9F0}" presName="node" presStyleLbl="node1" presStyleIdx="0" presStyleCnt="3" custRadScaleRad="101873" custRadScaleInc="618">
        <dgm:presLayoutVars>
          <dgm:bulletEnabled val="1"/>
        </dgm:presLayoutVars>
      </dgm:prSet>
      <dgm:spPr/>
      <dgm:t>
        <a:bodyPr/>
        <a:lstStyle/>
        <a:p>
          <a:endParaRPr lang="en-US"/>
        </a:p>
      </dgm:t>
    </dgm:pt>
    <dgm:pt modelId="{743DC414-0171-6F41-8CB9-61D2B4BD7D70}" type="pres">
      <dgm:prSet presAssocID="{8A49FFF1-ADC3-FB4A-961C-4C91AC4AFE14}" presName="sibTrans" presStyleLbl="sibTrans2D1" presStyleIdx="0" presStyleCnt="3" custAng="165184" custScaleX="168475" custLinFactNeighborX="52781" custLinFactNeighborY="-1401"/>
      <dgm:spPr/>
      <dgm:t>
        <a:bodyPr/>
        <a:lstStyle/>
        <a:p>
          <a:endParaRPr lang="en-US"/>
        </a:p>
      </dgm:t>
    </dgm:pt>
    <dgm:pt modelId="{F9E1598A-C918-CE49-9BAE-5E63E8C02C3C}" type="pres">
      <dgm:prSet presAssocID="{8A49FFF1-ADC3-FB4A-961C-4C91AC4AFE14}" presName="connectorText" presStyleLbl="sibTrans2D1" presStyleIdx="0" presStyleCnt="3"/>
      <dgm:spPr/>
      <dgm:t>
        <a:bodyPr/>
        <a:lstStyle/>
        <a:p>
          <a:endParaRPr lang="en-US"/>
        </a:p>
      </dgm:t>
    </dgm:pt>
    <dgm:pt modelId="{59CD0D4F-FC1C-264C-8469-6396F9DEF541}" type="pres">
      <dgm:prSet presAssocID="{E3948FB1-68DC-4F47-A04B-D7484689CE08}" presName="node" presStyleLbl="node1" presStyleIdx="1" presStyleCnt="3" custRadScaleRad="103679" custRadScaleInc="-1945">
        <dgm:presLayoutVars>
          <dgm:bulletEnabled val="1"/>
        </dgm:presLayoutVars>
      </dgm:prSet>
      <dgm:spPr/>
      <dgm:t>
        <a:bodyPr/>
        <a:lstStyle/>
        <a:p>
          <a:endParaRPr lang="en-US"/>
        </a:p>
      </dgm:t>
    </dgm:pt>
    <dgm:pt modelId="{A0F19E61-F30B-AA42-9017-F8E2A7F94AF8}" type="pres">
      <dgm:prSet presAssocID="{02D50B38-3C67-BF4A-99E9-68843EAAFD88}" presName="sibTrans" presStyleLbl="sibTrans2D1" presStyleIdx="1" presStyleCnt="3" custLinFactNeighborX="-3442" custLinFactNeighborY="-2301"/>
      <dgm:spPr/>
      <dgm:t>
        <a:bodyPr/>
        <a:lstStyle/>
        <a:p>
          <a:endParaRPr lang="en-US"/>
        </a:p>
      </dgm:t>
    </dgm:pt>
    <dgm:pt modelId="{D1627A4D-8755-4843-8130-286FD379AD25}" type="pres">
      <dgm:prSet presAssocID="{02D50B38-3C67-BF4A-99E9-68843EAAFD88}" presName="connectorText" presStyleLbl="sibTrans2D1" presStyleIdx="1" presStyleCnt="3"/>
      <dgm:spPr/>
      <dgm:t>
        <a:bodyPr/>
        <a:lstStyle/>
        <a:p>
          <a:endParaRPr lang="en-US"/>
        </a:p>
      </dgm:t>
    </dgm:pt>
    <dgm:pt modelId="{CCC58ED3-C76F-7E46-A02C-3CCB0A69660A}" type="pres">
      <dgm:prSet presAssocID="{ABDF09DB-382F-DE4C-8E72-F88111E2AB43}" presName="node" presStyleLbl="node1" presStyleIdx="2" presStyleCnt="3" custRadScaleRad="98502" custRadScaleInc="1251">
        <dgm:presLayoutVars>
          <dgm:bulletEnabled val="1"/>
        </dgm:presLayoutVars>
      </dgm:prSet>
      <dgm:spPr/>
      <dgm:t>
        <a:bodyPr/>
        <a:lstStyle/>
        <a:p>
          <a:endParaRPr lang="en-US"/>
        </a:p>
      </dgm:t>
    </dgm:pt>
    <dgm:pt modelId="{F3BAAD26-3E5C-784D-A5FB-3C2D4BEBC8FE}" type="pres">
      <dgm:prSet presAssocID="{95B57CFD-8E89-B542-A125-81B247C09A82}" presName="sibTrans" presStyleLbl="sibTrans2D1" presStyleIdx="2" presStyleCnt="3" custAng="21548293" custScaleX="170453" custLinFactNeighborX="-51366" custLinFactNeighborY="-376"/>
      <dgm:spPr/>
      <dgm:t>
        <a:bodyPr/>
        <a:lstStyle/>
        <a:p>
          <a:endParaRPr lang="en-US"/>
        </a:p>
      </dgm:t>
    </dgm:pt>
    <dgm:pt modelId="{E50DD179-59D1-3F42-B6D3-4A936561F0EC}" type="pres">
      <dgm:prSet presAssocID="{95B57CFD-8E89-B542-A125-81B247C09A82}" presName="connectorText" presStyleLbl="sibTrans2D1" presStyleIdx="2" presStyleCnt="3"/>
      <dgm:spPr/>
      <dgm:t>
        <a:bodyPr/>
        <a:lstStyle/>
        <a:p>
          <a:endParaRPr lang="en-US"/>
        </a:p>
      </dgm:t>
    </dgm:pt>
  </dgm:ptLst>
  <dgm:cxnLst>
    <dgm:cxn modelId="{F5A9C253-E013-2D4A-86F9-0AD96EC7F505}" srcId="{BA755A87-1F37-694F-92E7-977A7F688AA3}" destId="{E3948FB1-68DC-4F47-A04B-D7484689CE08}" srcOrd="1" destOrd="0" parTransId="{DFF267CC-3D2C-BA4E-9FC0-300254255C6A}" sibTransId="{02D50B38-3C67-BF4A-99E9-68843EAAFD88}"/>
    <dgm:cxn modelId="{5B9B3532-EF61-8C46-8D2C-17114431859B}" type="presOf" srcId="{ABDF09DB-382F-DE4C-8E72-F88111E2AB43}" destId="{CCC58ED3-C76F-7E46-A02C-3CCB0A69660A}" srcOrd="0" destOrd="0" presId="urn:microsoft.com/office/officeart/2005/8/layout/cycle7"/>
    <dgm:cxn modelId="{7CA8BFC3-2185-FD4C-B953-2AD0F51B93B6}" type="presOf" srcId="{4639A318-3EED-A247-B0A9-9E8D946BB9F0}" destId="{18C6854F-A461-294C-9083-C73D25472E40}" srcOrd="0" destOrd="0" presId="urn:microsoft.com/office/officeart/2005/8/layout/cycle7"/>
    <dgm:cxn modelId="{A21E1C27-5237-9849-A877-281A8696BFD0}" type="presOf" srcId="{02D50B38-3C67-BF4A-99E9-68843EAAFD88}" destId="{A0F19E61-F30B-AA42-9017-F8E2A7F94AF8}" srcOrd="0" destOrd="0" presId="urn:microsoft.com/office/officeart/2005/8/layout/cycle7"/>
    <dgm:cxn modelId="{F0289ABD-5366-AA46-B471-0F6914430932}" type="presOf" srcId="{8A49FFF1-ADC3-FB4A-961C-4C91AC4AFE14}" destId="{743DC414-0171-6F41-8CB9-61D2B4BD7D70}" srcOrd="0" destOrd="0" presId="urn:microsoft.com/office/officeart/2005/8/layout/cycle7"/>
    <dgm:cxn modelId="{60AF03DA-E033-A145-98AE-35A5961A14A0}" type="presOf" srcId="{E3948FB1-68DC-4F47-A04B-D7484689CE08}" destId="{59CD0D4F-FC1C-264C-8469-6396F9DEF541}" srcOrd="0" destOrd="0" presId="urn:microsoft.com/office/officeart/2005/8/layout/cycle7"/>
    <dgm:cxn modelId="{E4086577-1A55-0649-93A4-B3612761B0AF}" srcId="{BA755A87-1F37-694F-92E7-977A7F688AA3}" destId="{4639A318-3EED-A247-B0A9-9E8D946BB9F0}" srcOrd="0" destOrd="0" parTransId="{7C418591-164B-D144-9101-A502F0162990}" sibTransId="{8A49FFF1-ADC3-FB4A-961C-4C91AC4AFE14}"/>
    <dgm:cxn modelId="{3F88CCAB-CA2F-224F-9F31-9450CBFC2402}" type="presOf" srcId="{8A49FFF1-ADC3-FB4A-961C-4C91AC4AFE14}" destId="{F9E1598A-C918-CE49-9BAE-5E63E8C02C3C}" srcOrd="1" destOrd="0" presId="urn:microsoft.com/office/officeart/2005/8/layout/cycle7"/>
    <dgm:cxn modelId="{4F3DEDF4-C041-C64A-8DB8-8973BB8992DA}" type="presOf" srcId="{95B57CFD-8E89-B542-A125-81B247C09A82}" destId="{E50DD179-59D1-3F42-B6D3-4A936561F0EC}" srcOrd="1" destOrd="0" presId="urn:microsoft.com/office/officeart/2005/8/layout/cycle7"/>
    <dgm:cxn modelId="{061702F9-3D1F-E546-B87D-64CFA2581DE0}" srcId="{BA755A87-1F37-694F-92E7-977A7F688AA3}" destId="{ABDF09DB-382F-DE4C-8E72-F88111E2AB43}" srcOrd="2" destOrd="0" parTransId="{CEB51ED0-8034-3241-8BBD-726557B70452}" sibTransId="{95B57CFD-8E89-B542-A125-81B247C09A82}"/>
    <dgm:cxn modelId="{06E4997A-36EC-8B48-8DB4-3E7BCF6E60D1}" type="presOf" srcId="{BA755A87-1F37-694F-92E7-977A7F688AA3}" destId="{69D63B71-F929-3840-B795-927AAB855FEB}" srcOrd="0" destOrd="0" presId="urn:microsoft.com/office/officeart/2005/8/layout/cycle7"/>
    <dgm:cxn modelId="{CCEE760A-305B-3042-9AF7-705ECADA5FD9}" type="presOf" srcId="{02D50B38-3C67-BF4A-99E9-68843EAAFD88}" destId="{D1627A4D-8755-4843-8130-286FD379AD25}" srcOrd="1" destOrd="0" presId="urn:microsoft.com/office/officeart/2005/8/layout/cycle7"/>
    <dgm:cxn modelId="{65D60B0F-7244-6449-A2EB-C93C0320CF4F}" type="presOf" srcId="{95B57CFD-8E89-B542-A125-81B247C09A82}" destId="{F3BAAD26-3E5C-784D-A5FB-3C2D4BEBC8FE}" srcOrd="0" destOrd="0" presId="urn:microsoft.com/office/officeart/2005/8/layout/cycle7"/>
    <dgm:cxn modelId="{AA783C2B-093F-C240-AA3D-0C0FB35DCA52}" type="presParOf" srcId="{69D63B71-F929-3840-B795-927AAB855FEB}" destId="{18C6854F-A461-294C-9083-C73D25472E40}" srcOrd="0" destOrd="0" presId="urn:microsoft.com/office/officeart/2005/8/layout/cycle7"/>
    <dgm:cxn modelId="{2076F848-57D1-7F45-B46E-751ACB83CEF9}" type="presParOf" srcId="{69D63B71-F929-3840-B795-927AAB855FEB}" destId="{743DC414-0171-6F41-8CB9-61D2B4BD7D70}" srcOrd="1" destOrd="0" presId="urn:microsoft.com/office/officeart/2005/8/layout/cycle7"/>
    <dgm:cxn modelId="{4C3EC627-8573-994E-9901-2ED02B60AA99}" type="presParOf" srcId="{743DC414-0171-6F41-8CB9-61D2B4BD7D70}" destId="{F9E1598A-C918-CE49-9BAE-5E63E8C02C3C}" srcOrd="0" destOrd="0" presId="urn:microsoft.com/office/officeart/2005/8/layout/cycle7"/>
    <dgm:cxn modelId="{62CAD672-BF4D-4D44-BB81-18D49D4DF21E}" type="presParOf" srcId="{69D63B71-F929-3840-B795-927AAB855FEB}" destId="{59CD0D4F-FC1C-264C-8469-6396F9DEF541}" srcOrd="2" destOrd="0" presId="urn:microsoft.com/office/officeart/2005/8/layout/cycle7"/>
    <dgm:cxn modelId="{E1985C94-3D90-F544-AD93-0415EF534BA6}" type="presParOf" srcId="{69D63B71-F929-3840-B795-927AAB855FEB}" destId="{A0F19E61-F30B-AA42-9017-F8E2A7F94AF8}" srcOrd="3" destOrd="0" presId="urn:microsoft.com/office/officeart/2005/8/layout/cycle7"/>
    <dgm:cxn modelId="{428F947B-8D4B-B64A-BBF4-01449CEE72AF}" type="presParOf" srcId="{A0F19E61-F30B-AA42-9017-F8E2A7F94AF8}" destId="{D1627A4D-8755-4843-8130-286FD379AD25}" srcOrd="0" destOrd="0" presId="urn:microsoft.com/office/officeart/2005/8/layout/cycle7"/>
    <dgm:cxn modelId="{80B9B297-2D60-774F-9561-ACF025AD127A}" type="presParOf" srcId="{69D63B71-F929-3840-B795-927AAB855FEB}" destId="{CCC58ED3-C76F-7E46-A02C-3CCB0A69660A}" srcOrd="4" destOrd="0" presId="urn:microsoft.com/office/officeart/2005/8/layout/cycle7"/>
    <dgm:cxn modelId="{85534905-359A-8645-A669-BF9E1D44BDE4}" type="presParOf" srcId="{69D63B71-F929-3840-B795-927AAB855FEB}" destId="{F3BAAD26-3E5C-784D-A5FB-3C2D4BEBC8FE}" srcOrd="5" destOrd="0" presId="urn:microsoft.com/office/officeart/2005/8/layout/cycle7"/>
    <dgm:cxn modelId="{A0489A93-56A1-8549-A405-3414318BDC96}" type="presParOf" srcId="{F3BAAD26-3E5C-784D-A5FB-3C2D4BEBC8FE}" destId="{E50DD179-59D1-3F42-B6D3-4A936561F0EC}"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FBCEC-ED83-4265-AFA6-F7755627CB25}">
      <dsp:nvSpPr>
        <dsp:cNvPr id="0" name=""/>
        <dsp:cNvSpPr/>
      </dsp:nvSpPr>
      <dsp:spPr>
        <a:xfrm>
          <a:off x="1891567" y="-13613"/>
          <a:ext cx="2203000" cy="2196538"/>
        </a:xfrm>
        <a:prstGeom prst="ellipse">
          <a:avLst/>
        </a:prstGeom>
        <a:solidFill>
          <a:srgbClr val="FEC8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US" sz="2900" i="1" kern="1200" dirty="0" smtClean="0"/>
            <a:t>Harness the Power               </a:t>
          </a:r>
          <a:r>
            <a:rPr lang="en-US" sz="1600" i="1" kern="1200" dirty="0" smtClean="0">
              <a:solidFill>
                <a:schemeClr val="tx1">
                  <a:lumMod val="65000"/>
                  <a:lumOff val="35000"/>
                </a:schemeClr>
              </a:solidFill>
            </a:rPr>
            <a:t>- </a:t>
          </a:r>
          <a:r>
            <a:rPr lang="en-US" sz="1600" i="0" kern="1200" dirty="0" smtClean="0">
              <a:solidFill>
                <a:schemeClr val="tx1">
                  <a:lumMod val="65000"/>
                  <a:lumOff val="35000"/>
                </a:schemeClr>
              </a:solidFill>
            </a:rPr>
            <a:t>Moore</a:t>
          </a:r>
          <a:endParaRPr lang="en-US" sz="1600" i="0" kern="1200" dirty="0">
            <a:solidFill>
              <a:schemeClr val="tx1">
                <a:lumMod val="65000"/>
                <a:lumOff val="35000"/>
              </a:schemeClr>
            </a:solidFill>
          </a:endParaRPr>
        </a:p>
      </dsp:txBody>
      <dsp:txXfrm>
        <a:off x="2145759" y="282074"/>
        <a:ext cx="1694615" cy="696978"/>
      </dsp:txXfrm>
    </dsp:sp>
    <dsp:sp modelId="{8641BE9C-A98F-4C60-9937-ECAB8701D8C7}">
      <dsp:nvSpPr>
        <dsp:cNvPr id="0" name=""/>
        <dsp:cNvSpPr/>
      </dsp:nvSpPr>
      <dsp:spPr>
        <a:xfrm>
          <a:off x="2821966" y="882585"/>
          <a:ext cx="2180248" cy="2242187"/>
        </a:xfrm>
        <a:prstGeom prst="ellipse">
          <a:avLst/>
        </a:prstGeom>
        <a:solidFill>
          <a:schemeClr val="accent3">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i="1" kern="1200" dirty="0" smtClean="0"/>
            <a:t>Start with Why     </a:t>
          </a:r>
          <a:r>
            <a:rPr lang="en-US" sz="1400" i="1" kern="1200" dirty="0" smtClean="0">
              <a:solidFill>
                <a:schemeClr val="tx1">
                  <a:lumMod val="65000"/>
                  <a:lumOff val="35000"/>
                </a:schemeClr>
              </a:solidFill>
            </a:rPr>
            <a:t>- </a:t>
          </a:r>
          <a:r>
            <a:rPr lang="en-US" sz="1400" b="0" i="0" kern="1200" dirty="0" smtClean="0">
              <a:solidFill>
                <a:schemeClr val="tx1">
                  <a:lumMod val="65000"/>
                  <a:lumOff val="35000"/>
                </a:schemeClr>
              </a:solidFill>
            </a:rPr>
            <a:t>Sinek</a:t>
          </a:r>
          <a:endParaRPr lang="en-US" sz="1400" b="0" i="0" kern="1200" dirty="0">
            <a:solidFill>
              <a:schemeClr val="tx1">
                <a:lumMod val="65000"/>
                <a:lumOff val="35000"/>
              </a:schemeClr>
            </a:solidFill>
          </a:endParaRPr>
        </a:p>
      </dsp:txBody>
      <dsp:txXfrm>
        <a:off x="3995946" y="1141299"/>
        <a:ext cx="838557" cy="1724759"/>
      </dsp:txXfrm>
    </dsp:sp>
    <dsp:sp modelId="{DFE1B01F-9B53-4E0B-9093-C4E37B976A7F}">
      <dsp:nvSpPr>
        <dsp:cNvPr id="0" name=""/>
        <dsp:cNvSpPr/>
      </dsp:nvSpPr>
      <dsp:spPr>
        <a:xfrm>
          <a:off x="1879567" y="1836038"/>
          <a:ext cx="2226998" cy="217332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US" sz="2900" i="1" kern="1200" dirty="0" smtClean="0"/>
            <a:t>The Big Switch </a:t>
          </a:r>
          <a:r>
            <a:rPr lang="en-US" sz="1600" i="0" kern="1200" dirty="0" smtClean="0">
              <a:solidFill>
                <a:schemeClr val="tx1">
                  <a:lumMod val="65000"/>
                  <a:lumOff val="35000"/>
                </a:schemeClr>
              </a:solidFill>
            </a:rPr>
            <a:t>– </a:t>
          </a:r>
          <a:r>
            <a:rPr lang="en-US" sz="1600" i="0" kern="1200" dirty="0" err="1" smtClean="0">
              <a:solidFill>
                <a:schemeClr val="tx1">
                  <a:lumMod val="65000"/>
                  <a:lumOff val="35000"/>
                </a:schemeClr>
              </a:solidFill>
            </a:rPr>
            <a:t>Carr</a:t>
          </a:r>
          <a:endParaRPr lang="en-US" sz="1600" i="0" kern="1200" dirty="0">
            <a:solidFill>
              <a:schemeClr val="tx1">
                <a:lumMod val="65000"/>
                <a:lumOff val="35000"/>
              </a:schemeClr>
            </a:solidFill>
          </a:endParaRPr>
        </a:p>
      </dsp:txBody>
      <dsp:txXfrm>
        <a:off x="2136529" y="3027190"/>
        <a:ext cx="1713076" cy="689614"/>
      </dsp:txXfrm>
    </dsp:sp>
    <dsp:sp modelId="{C62A3DBB-D4C7-42B9-B536-851359303835}">
      <dsp:nvSpPr>
        <dsp:cNvPr id="0" name=""/>
        <dsp:cNvSpPr/>
      </dsp:nvSpPr>
      <dsp:spPr>
        <a:xfrm>
          <a:off x="959920" y="899104"/>
          <a:ext cx="2228245" cy="2209150"/>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i="1" kern="1200" dirty="0" smtClean="0"/>
            <a:t>Future Smart   </a:t>
          </a:r>
          <a:r>
            <a:rPr lang="en-US" sz="1200" kern="1200" dirty="0" smtClean="0">
              <a:solidFill>
                <a:schemeClr val="tx1">
                  <a:lumMod val="65000"/>
                  <a:lumOff val="35000"/>
                </a:schemeClr>
              </a:solidFill>
            </a:rPr>
            <a:t>- Canton</a:t>
          </a:r>
          <a:endParaRPr lang="en-US" sz="1200" i="0" kern="1200" dirty="0">
            <a:solidFill>
              <a:schemeClr val="tx1">
                <a:lumMod val="65000"/>
                <a:lumOff val="35000"/>
              </a:schemeClr>
            </a:solidFill>
          </a:endParaRPr>
        </a:p>
      </dsp:txBody>
      <dsp:txXfrm>
        <a:off x="1131324" y="1154006"/>
        <a:ext cx="857017" cy="1699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smtClean="0"/>
              <a:t>Samantha Mansfield, Director of Corporate Communications</a:t>
            </a: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May 14, 2015</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2015 NEW JERSEY ACCOUNTING SHOW &amp; CONFERENCE</a:t>
            </a: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61E7AD9D-9ED3-0B46-A5C1-662593E2ADD2}" type="slidenum">
              <a:rPr lang="en-US" smtClean="0"/>
              <a:t>‹#›</a:t>
            </a:fld>
            <a:endParaRPr lang="en-US"/>
          </a:p>
        </p:txBody>
      </p:sp>
    </p:spTree>
    <p:extLst>
      <p:ext uri="{BB962C8B-B14F-4D97-AF65-F5344CB8AC3E}">
        <p14:creationId xmlns:p14="http://schemas.microsoft.com/office/powerpoint/2010/main" val="27605583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smtClean="0"/>
              <a:t>Samantha Mansfield, Director of Corporate Communications</a:t>
            </a:r>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r>
              <a:rPr lang="en-US" smtClean="0"/>
              <a:t>May 14, 2015</a:t>
            </a:r>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smtClean="0"/>
              <a:t>2015 NEW JERSEY ACCOUNTING SHOW &amp; CONFERENCE</a:t>
            </a:r>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C795392-1977-4C78-97C6-52785ADA22A8}" type="slidenum">
              <a:rPr lang="en-US" smtClean="0"/>
              <a:t>‹#›</a:t>
            </a:fld>
            <a:endParaRPr lang="en-US"/>
          </a:p>
        </p:txBody>
      </p:sp>
    </p:spTree>
    <p:extLst>
      <p:ext uri="{BB962C8B-B14F-4D97-AF65-F5344CB8AC3E}">
        <p14:creationId xmlns:p14="http://schemas.microsoft.com/office/powerpoint/2010/main" val="690310395"/>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Interne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795392-1977-4C78-97C6-52785ADA22A8}" type="slidenum">
              <a:rPr lang="en-US" smtClean="0"/>
              <a:t>2</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961480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When</a:t>
            </a:r>
            <a:r>
              <a:rPr lang="en-US" baseline="0" dirty="0" smtClean="0"/>
              <a:t> we look at the future readiness of the profession (which is a study done by CPA.com and Dr. Canton) we found the profession identifies the significance  of globalization and your responsibilities to clients.</a:t>
            </a:r>
            <a:endParaRPr lang="en-US" dirty="0"/>
          </a:p>
        </p:txBody>
      </p:sp>
      <p:sp>
        <p:nvSpPr>
          <p:cNvPr id="4" name="Slide Number Placeholder 3"/>
          <p:cNvSpPr>
            <a:spLocks noGrp="1"/>
          </p:cNvSpPr>
          <p:nvPr>
            <p:ph type="sldNum" sz="quarter" idx="10"/>
          </p:nvPr>
        </p:nvSpPr>
        <p:spPr/>
        <p:txBody>
          <a:bodyPr/>
          <a:lstStyle/>
          <a:p>
            <a:fld id="{B5FEF0F9-D71C-BB4A-9E17-9480A83DAC6C}" type="slidenum">
              <a:rPr lang="en-US" smtClean="0"/>
              <a:pPr/>
              <a:t>11</a:t>
            </a:fld>
            <a:endParaRPr lang="en-US"/>
          </a:p>
        </p:txBody>
      </p:sp>
    </p:spTree>
    <p:extLst>
      <p:ext uri="{BB962C8B-B14F-4D97-AF65-F5344CB8AC3E}">
        <p14:creationId xmlns:p14="http://schemas.microsoft.com/office/powerpoint/2010/main" val="2946611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The results boiled down to 4 primary metrics to consider</a:t>
            </a:r>
            <a:r>
              <a:rPr lang="en-US" baseline="0" dirty="0" smtClean="0"/>
              <a:t> when working on your future readiness </a:t>
            </a:r>
          </a:p>
          <a:p>
            <a:r>
              <a:rPr lang="en-US" baseline="0" dirty="0" smtClean="0"/>
              <a:t>(list the 4 on the slide)</a:t>
            </a:r>
          </a:p>
          <a:p>
            <a:r>
              <a:rPr lang="en-US" baseline="0" dirty="0" smtClean="0"/>
              <a:t>So what do we do with this information?</a:t>
            </a:r>
            <a:endParaRPr lang="en-US" dirty="0"/>
          </a:p>
        </p:txBody>
      </p:sp>
      <p:sp>
        <p:nvSpPr>
          <p:cNvPr id="4" name="Header Placeholder 3"/>
          <p:cNvSpPr>
            <a:spLocks noGrp="1"/>
          </p:cNvSpPr>
          <p:nvPr>
            <p:ph type="hdr" sz="quarter" idx="10"/>
          </p:nvPr>
        </p:nvSpPr>
        <p:spPr/>
        <p:txBody>
          <a:bodyPr/>
          <a:lstStyle/>
          <a:p>
            <a:r>
              <a:rPr lang="en-US" smtClean="0"/>
              <a:t>Samantha Mansfield, Director of Corporate Communications</a:t>
            </a:r>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Slide Number Placeholder 6"/>
          <p:cNvSpPr>
            <a:spLocks noGrp="1"/>
          </p:cNvSpPr>
          <p:nvPr>
            <p:ph type="sldNum" sz="quarter" idx="13"/>
          </p:nvPr>
        </p:nvSpPr>
        <p:spPr/>
        <p:txBody>
          <a:bodyPr/>
          <a:lstStyle/>
          <a:p>
            <a:fld id="{4C795392-1977-4C78-97C6-52785ADA22A8}" type="slidenum">
              <a:rPr lang="en-US" smtClean="0"/>
              <a:t>12</a:t>
            </a:fld>
            <a:endParaRPr lang="en-US"/>
          </a:p>
        </p:txBody>
      </p:sp>
    </p:spTree>
    <p:extLst>
      <p:ext uri="{BB962C8B-B14F-4D97-AF65-F5344CB8AC3E}">
        <p14:creationId xmlns:p14="http://schemas.microsoft.com/office/powerpoint/2010/main" val="76200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cs typeface="ＭＳ Ｐゴシック" charset="0"/>
              </a:defRPr>
            </a:lvl1pPr>
            <a:lvl2pPr marL="785372" indent="-302066" eaLnBrk="0" hangingPunct="0">
              <a:defRPr sz="2500">
                <a:solidFill>
                  <a:schemeClr val="tx1"/>
                </a:solidFill>
                <a:latin typeface="Times New Roman" charset="0"/>
                <a:ea typeface="ＭＳ Ｐゴシック" charset="0"/>
              </a:defRPr>
            </a:lvl2pPr>
            <a:lvl3pPr marL="1208265" indent="-241653" eaLnBrk="0" hangingPunct="0">
              <a:defRPr sz="2500">
                <a:solidFill>
                  <a:schemeClr val="tx1"/>
                </a:solidFill>
                <a:latin typeface="Times New Roman" charset="0"/>
                <a:ea typeface="ＭＳ Ｐゴシック" charset="0"/>
              </a:defRPr>
            </a:lvl3pPr>
            <a:lvl4pPr marL="1691571" indent="-241653" eaLnBrk="0" hangingPunct="0">
              <a:defRPr sz="2500">
                <a:solidFill>
                  <a:schemeClr val="tx1"/>
                </a:solidFill>
                <a:latin typeface="Times New Roman" charset="0"/>
                <a:ea typeface="ＭＳ Ｐゴシック" charset="0"/>
              </a:defRPr>
            </a:lvl4pPr>
            <a:lvl5pPr marL="2174878" indent="-241653" eaLnBrk="0" hangingPunct="0">
              <a:defRPr sz="2500">
                <a:solidFill>
                  <a:schemeClr val="tx1"/>
                </a:solidFill>
                <a:latin typeface="Times New Roman" charset="0"/>
                <a:ea typeface="ＭＳ Ｐゴシック" charset="0"/>
              </a:defRPr>
            </a:lvl5pPr>
            <a:lvl6pPr marL="2658184" indent="-241653"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eaLnBrk="0" fontAlgn="base" hangingPunct="0">
              <a:spcBef>
                <a:spcPct val="0"/>
              </a:spcBef>
              <a:spcAft>
                <a:spcPct val="0"/>
              </a:spcAft>
              <a:defRPr sz="2500">
                <a:solidFill>
                  <a:schemeClr val="tx1"/>
                </a:solidFill>
                <a:latin typeface="Times New Roman" charset="0"/>
                <a:ea typeface="ＭＳ Ｐゴシック" charset="0"/>
              </a:defRPr>
            </a:lvl9pPr>
          </a:lstStyle>
          <a:p>
            <a:fld id="{B1642B6B-FCB8-964F-8EC5-A8AD0027249B}" type="slidenum">
              <a:rPr lang="en-US" sz="1300"/>
              <a:pPr/>
              <a:t>13</a:t>
            </a:fld>
            <a:endParaRPr lang="en-US" sz="1300"/>
          </a:p>
        </p:txBody>
      </p:sp>
      <p:sp>
        <p:nvSpPr>
          <p:cNvPr id="33794" name="Rectangle 2"/>
          <p:cNvSpPr>
            <a:spLocks noGrp="1" noRot="1" noChangeAspect="1" noChangeArrowheads="1" noTextEdit="1"/>
          </p:cNvSpPr>
          <p:nvPr>
            <p:ph type="sldImg"/>
          </p:nvPr>
        </p:nvSpPr>
        <p:spPr>
          <a:xfrm>
            <a:off x="777875" y="1200150"/>
            <a:ext cx="5759450" cy="3240088"/>
          </a:xfrm>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Turning</a:t>
            </a:r>
            <a:r>
              <a:rPr lang="en-US" baseline="0" dirty="0" smtClean="0">
                <a:latin typeface="Times New Roman" charset="0"/>
                <a:ea typeface="ＭＳ Ｐゴシック" charset="0"/>
                <a:cs typeface="ＭＳ Ｐゴシック" charset="0"/>
              </a:rPr>
              <a:t> that into action we need to….</a:t>
            </a:r>
          </a:p>
          <a:p>
            <a:endParaRPr lang="en-US" baseline="0" dirty="0" smtClean="0">
              <a:latin typeface="Times New Roman" charset="0"/>
              <a:ea typeface="ＭＳ Ｐゴシック" charset="0"/>
              <a:cs typeface="ＭＳ Ｐゴシック" charset="0"/>
            </a:endParaRPr>
          </a:p>
          <a:p>
            <a:pPr marL="228600" indent="-228600">
              <a:buAutoNum type="arabicParenR"/>
            </a:pPr>
            <a:r>
              <a:rPr lang="en-US" baseline="0" dirty="0" smtClean="0">
                <a:latin typeface="Times New Roman" charset="0"/>
                <a:ea typeface="ＭＳ Ｐゴシック" charset="0"/>
                <a:cs typeface="ＭＳ Ｐゴシック" charset="0"/>
              </a:rPr>
              <a:t>– easy to say – “Understand emerging innovation faster” but how do we do it?  We will talk about some concepts to consider.</a:t>
            </a:r>
          </a:p>
          <a:p>
            <a:pPr marL="228600" indent="-228600">
              <a:buAutoNum type="arabicParenR"/>
            </a:pPr>
            <a:r>
              <a:rPr lang="en-US" baseline="0" dirty="0" smtClean="0">
                <a:latin typeface="Times New Roman" charset="0"/>
                <a:ea typeface="ＭＳ Ｐゴシック" charset="0"/>
                <a:cs typeface="ＭＳ Ｐゴシック" charset="0"/>
              </a:rPr>
              <a:t>Create competitive talent</a:t>
            </a:r>
          </a:p>
          <a:p>
            <a:pPr marL="228600" indent="-228600">
              <a:buAutoNum type="arabicParenR"/>
            </a:pPr>
            <a:r>
              <a:rPr lang="en-US" baseline="0" dirty="0" smtClean="0">
                <a:latin typeface="Times New Roman" charset="0"/>
                <a:ea typeface="ＭＳ Ｐゴシック" charset="0"/>
                <a:cs typeface="ＭＳ Ｐゴシック" charset="0"/>
              </a:rPr>
              <a:t>Embrace globalization – perhaps that means you specialize in it, you develop a strategy to support clients going global, you support their native language…</a:t>
            </a:r>
          </a:p>
          <a:p>
            <a:pPr marL="228600" indent="-228600">
              <a:buAutoNum type="arabicParenR"/>
            </a:pPr>
            <a:r>
              <a:rPr lang="en-US" baseline="0" dirty="0" smtClean="0">
                <a:latin typeface="Times New Roman" charset="0"/>
                <a:ea typeface="ＭＳ Ｐゴシック" charset="0"/>
                <a:cs typeface="ＭＳ Ｐゴシック" charset="0"/>
              </a:rPr>
              <a:t>Get in synch – for you as the accounting profession, but also the niches you serve!  Hard to stay abreast of all things happening which is why </a:t>
            </a:r>
            <a:r>
              <a:rPr lang="en-US" baseline="0" dirty="0" err="1" smtClean="0">
                <a:latin typeface="Times New Roman" charset="0"/>
                <a:ea typeface="ＭＳ Ｐゴシック" charset="0"/>
                <a:cs typeface="ＭＳ Ｐゴシック" charset="0"/>
              </a:rPr>
              <a:t>verticaling</a:t>
            </a:r>
            <a:r>
              <a:rPr lang="en-US" baseline="0" dirty="0" smtClean="0">
                <a:latin typeface="Times New Roman" charset="0"/>
                <a:ea typeface="ＭＳ Ｐゴシック" charset="0"/>
                <a:cs typeface="ＭＳ Ｐゴシック" charset="0"/>
              </a:rPr>
              <a:t> is being so key for successful practices for the future. Clients expect depth of knowledge, and to have the depth and breadth of every industry is becoming near impossible as we continue into the future. </a:t>
            </a:r>
          </a:p>
        </p:txBody>
      </p:sp>
      <p:sp>
        <p:nvSpPr>
          <p:cNvPr id="2" name="Date Placeholder 1"/>
          <p:cNvSpPr>
            <a:spLocks noGrp="1"/>
          </p:cNvSpPr>
          <p:nvPr>
            <p:ph type="dt" idx="10"/>
          </p:nvPr>
        </p:nvSpPr>
        <p:spPr/>
        <p:txBody>
          <a:bodyPr/>
          <a:lstStyle/>
          <a:p>
            <a:r>
              <a:rPr lang="en-US" smtClean="0"/>
              <a:t>May 14, 2015</a:t>
            </a:r>
            <a:endParaRPr lang="en-US"/>
          </a:p>
        </p:txBody>
      </p:sp>
      <p:sp>
        <p:nvSpPr>
          <p:cNvPr id="3" name="Footer Placeholder 2"/>
          <p:cNvSpPr>
            <a:spLocks noGrp="1"/>
          </p:cNvSpPr>
          <p:nvPr>
            <p:ph type="ftr" sz="quarter" idx="11"/>
          </p:nvPr>
        </p:nvSpPr>
        <p:spPr/>
        <p:txBody>
          <a:bodyPr/>
          <a:lstStyle/>
          <a:p>
            <a:r>
              <a:rPr lang="en-US" smtClean="0"/>
              <a:t>2015 NEW JERSEY ACCOUNTING SHOW &amp; CONFERENCE</a:t>
            </a:r>
            <a:endParaRPr lang="en-US"/>
          </a:p>
        </p:txBody>
      </p:sp>
      <p:sp>
        <p:nvSpPr>
          <p:cNvPr id="4" name="Header Placeholder 3"/>
          <p:cNvSpPr>
            <a:spLocks noGrp="1"/>
          </p:cNvSpPr>
          <p:nvPr>
            <p:ph type="hdr" sz="quarter" idx="12"/>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2487084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Lets start w/ the disruption</a:t>
            </a:r>
            <a:r>
              <a:rPr lang="en-US" baseline="0" dirty="0" smtClean="0"/>
              <a:t> </a:t>
            </a:r>
          </a:p>
          <a:p>
            <a:r>
              <a:rPr lang="en-US" baseline="0" dirty="0" smtClean="0"/>
              <a:t>If we have to understand innovation faster then lets start w/ some key concepts. </a:t>
            </a:r>
            <a:endParaRPr lang="en-US" dirty="0"/>
          </a:p>
        </p:txBody>
      </p:sp>
      <p:sp>
        <p:nvSpPr>
          <p:cNvPr id="4" name="Header Placeholder 3"/>
          <p:cNvSpPr>
            <a:spLocks noGrp="1"/>
          </p:cNvSpPr>
          <p:nvPr>
            <p:ph type="hdr" sz="quarter" idx="10"/>
          </p:nvPr>
        </p:nvSpPr>
        <p:spPr/>
        <p:txBody>
          <a:bodyPr/>
          <a:lstStyle/>
          <a:p>
            <a:r>
              <a:rPr lang="en-US" smtClean="0"/>
              <a:t>Samantha Mansfield, Director of Corporate Communications</a:t>
            </a:r>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Slide Number Placeholder 6"/>
          <p:cNvSpPr>
            <a:spLocks noGrp="1"/>
          </p:cNvSpPr>
          <p:nvPr>
            <p:ph type="sldNum" sz="quarter" idx="13"/>
          </p:nvPr>
        </p:nvSpPr>
        <p:spPr/>
        <p:txBody>
          <a:bodyPr/>
          <a:lstStyle/>
          <a:p>
            <a:fld id="{4C795392-1977-4C78-97C6-52785ADA22A8}" type="slidenum">
              <a:rPr lang="en-US" smtClean="0"/>
              <a:t>14</a:t>
            </a:fld>
            <a:endParaRPr lang="en-US"/>
          </a:p>
        </p:txBody>
      </p:sp>
    </p:spTree>
    <p:extLst>
      <p:ext uri="{BB962C8B-B14F-4D97-AF65-F5344CB8AC3E}">
        <p14:creationId xmlns:p14="http://schemas.microsoft.com/office/powerpoint/2010/main" val="2765344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5 months to 3 </a:t>
            </a:r>
            <a:r>
              <a:rPr lang="en-US" dirty="0" err="1" smtClean="0"/>
              <a:t>yrs</a:t>
            </a:r>
            <a:r>
              <a:rPr lang="en-US" dirty="0" smtClean="0"/>
              <a:t> hard</a:t>
            </a:r>
            <a:r>
              <a:rPr lang="en-US" baseline="0" dirty="0" smtClean="0"/>
              <a:t> to project, gets fuzzy.</a:t>
            </a:r>
            <a:endParaRPr lang="en-US" dirty="0"/>
          </a:p>
        </p:txBody>
      </p:sp>
      <p:sp>
        <p:nvSpPr>
          <p:cNvPr id="4" name="Header Placeholder 3"/>
          <p:cNvSpPr>
            <a:spLocks noGrp="1"/>
          </p:cNvSpPr>
          <p:nvPr>
            <p:ph type="hdr" sz="quarter" idx="10"/>
          </p:nvPr>
        </p:nvSpPr>
        <p:spPr/>
        <p:txBody>
          <a:bodyPr/>
          <a:lstStyle/>
          <a:p>
            <a:r>
              <a:rPr lang="en-US" smtClean="0"/>
              <a:t>Samantha Mansfield, Director of Corporate Communications</a:t>
            </a:r>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Slide Number Placeholder 6"/>
          <p:cNvSpPr>
            <a:spLocks noGrp="1"/>
          </p:cNvSpPr>
          <p:nvPr>
            <p:ph type="sldNum" sz="quarter" idx="13"/>
          </p:nvPr>
        </p:nvSpPr>
        <p:spPr/>
        <p:txBody>
          <a:bodyPr/>
          <a:lstStyle/>
          <a:p>
            <a:fld id="{4C795392-1977-4C78-97C6-52785ADA22A8}" type="slidenum">
              <a:rPr lang="en-US" smtClean="0"/>
              <a:t>18</a:t>
            </a:fld>
            <a:endParaRPr lang="en-US"/>
          </a:p>
        </p:txBody>
      </p:sp>
    </p:spTree>
    <p:extLst>
      <p:ext uri="{BB962C8B-B14F-4D97-AF65-F5344CB8AC3E}">
        <p14:creationId xmlns:p14="http://schemas.microsoft.com/office/powerpoint/2010/main" val="2554150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So what does</a:t>
            </a:r>
            <a:r>
              <a:rPr lang="en-US" baseline="0" dirty="0" smtClean="0"/>
              <a:t> this have to do w/ accounting.   There is a lot of automation that is taking place that is really changing the services of accounting firms.  More people feel empowered to do the work on their own, free e-filing of returns through </a:t>
            </a:r>
            <a:r>
              <a:rPr lang="en-US" baseline="0" dirty="0" err="1" smtClean="0"/>
              <a:t>govt</a:t>
            </a:r>
            <a:r>
              <a:rPr lang="en-US" baseline="0" dirty="0" smtClean="0"/>
              <a:t>, etc.   So keeping this in mind is important as we think about emerging technologies impact. </a:t>
            </a:r>
            <a:endParaRPr lang="en-US" dirty="0"/>
          </a:p>
        </p:txBody>
      </p:sp>
      <p:sp>
        <p:nvSpPr>
          <p:cNvPr id="4" name="Header Placeholder 3"/>
          <p:cNvSpPr>
            <a:spLocks noGrp="1"/>
          </p:cNvSpPr>
          <p:nvPr>
            <p:ph type="hdr" sz="quarter" idx="10"/>
          </p:nvPr>
        </p:nvSpPr>
        <p:spPr/>
        <p:txBody>
          <a:bodyPr/>
          <a:lstStyle/>
          <a:p>
            <a:r>
              <a:rPr lang="en-US" smtClean="0"/>
              <a:t>Samantha Mansfield, Director of Corporate Communications</a:t>
            </a:r>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Slide Number Placeholder 6"/>
          <p:cNvSpPr>
            <a:spLocks noGrp="1"/>
          </p:cNvSpPr>
          <p:nvPr>
            <p:ph type="sldNum" sz="quarter" idx="13"/>
          </p:nvPr>
        </p:nvSpPr>
        <p:spPr/>
        <p:txBody>
          <a:bodyPr/>
          <a:lstStyle/>
          <a:p>
            <a:fld id="{4C795392-1977-4C78-97C6-52785ADA22A8}" type="slidenum">
              <a:rPr lang="en-US" smtClean="0"/>
              <a:t>20</a:t>
            </a:fld>
            <a:endParaRPr lang="en-US"/>
          </a:p>
        </p:txBody>
      </p:sp>
    </p:spTree>
    <p:extLst>
      <p:ext uri="{BB962C8B-B14F-4D97-AF65-F5344CB8AC3E}">
        <p14:creationId xmlns:p14="http://schemas.microsoft.com/office/powerpoint/2010/main" val="1291399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And if you were</a:t>
            </a:r>
            <a:r>
              <a:rPr lang="en-US" baseline="0" dirty="0" smtClean="0"/>
              <a:t> thinking it was primarily goods like books and music, Uber is an example of a service.  This is the latest and now buying fleets of self driving cars. </a:t>
            </a:r>
          </a:p>
          <a:p>
            <a:endParaRPr lang="en-US" baseline="0" dirty="0" smtClean="0"/>
          </a:p>
          <a:p>
            <a:r>
              <a:rPr lang="en-US" baseline="0" dirty="0" smtClean="0"/>
              <a:t>The great thing is you as CPA’s have knowledge and advice the technology can’t automate, but most firms have not adjusted their service offerings to be immune to disintermediation.</a:t>
            </a:r>
            <a:endParaRPr lang="en-US" dirty="0"/>
          </a:p>
        </p:txBody>
      </p:sp>
      <p:sp>
        <p:nvSpPr>
          <p:cNvPr id="4" name="Header Placeholder 3"/>
          <p:cNvSpPr>
            <a:spLocks noGrp="1"/>
          </p:cNvSpPr>
          <p:nvPr>
            <p:ph type="hdr" sz="quarter" idx="10"/>
          </p:nvPr>
        </p:nvSpPr>
        <p:spPr/>
        <p:txBody>
          <a:bodyPr/>
          <a:lstStyle/>
          <a:p>
            <a:r>
              <a:rPr lang="en-US" smtClean="0"/>
              <a:t>Samantha Mansfield, Director of Corporate Communications</a:t>
            </a:r>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Slide Number Placeholder 6"/>
          <p:cNvSpPr>
            <a:spLocks noGrp="1"/>
          </p:cNvSpPr>
          <p:nvPr>
            <p:ph type="sldNum" sz="quarter" idx="13"/>
          </p:nvPr>
        </p:nvSpPr>
        <p:spPr/>
        <p:txBody>
          <a:bodyPr/>
          <a:lstStyle/>
          <a:p>
            <a:fld id="{4C795392-1977-4C78-97C6-52785ADA22A8}" type="slidenum">
              <a:rPr lang="en-US" smtClean="0"/>
              <a:t>21</a:t>
            </a:fld>
            <a:endParaRPr lang="en-US"/>
          </a:p>
        </p:txBody>
      </p:sp>
    </p:spTree>
    <p:extLst>
      <p:ext uri="{BB962C8B-B14F-4D97-AF65-F5344CB8AC3E}">
        <p14:creationId xmlns:p14="http://schemas.microsoft.com/office/powerpoint/2010/main" val="474039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The key is to remember this quote.   This is what we talked</a:t>
            </a:r>
            <a:r>
              <a:rPr lang="en-US" baseline="0" dirty="0" smtClean="0"/>
              <a:t> about w/ the WHY!   The what and how will change. </a:t>
            </a:r>
            <a:endParaRPr lang="en-US" dirty="0"/>
          </a:p>
        </p:txBody>
      </p:sp>
      <p:sp>
        <p:nvSpPr>
          <p:cNvPr id="4" name="Header Placeholder 3"/>
          <p:cNvSpPr>
            <a:spLocks noGrp="1"/>
          </p:cNvSpPr>
          <p:nvPr>
            <p:ph type="hdr" sz="quarter" idx="10"/>
          </p:nvPr>
        </p:nvSpPr>
        <p:spPr/>
        <p:txBody>
          <a:bodyPr/>
          <a:lstStyle/>
          <a:p>
            <a:r>
              <a:rPr lang="en-US" smtClean="0"/>
              <a:t>Samantha Mansfield, Director of Corporate Communications</a:t>
            </a:r>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Slide Number Placeholder 6"/>
          <p:cNvSpPr>
            <a:spLocks noGrp="1"/>
          </p:cNvSpPr>
          <p:nvPr>
            <p:ph type="sldNum" sz="quarter" idx="13"/>
          </p:nvPr>
        </p:nvSpPr>
        <p:spPr/>
        <p:txBody>
          <a:bodyPr/>
          <a:lstStyle/>
          <a:p>
            <a:fld id="{4C795392-1977-4C78-97C6-52785ADA22A8}" type="slidenum">
              <a:rPr lang="en-US" smtClean="0"/>
              <a:t>22</a:t>
            </a:fld>
            <a:endParaRPr lang="en-US"/>
          </a:p>
        </p:txBody>
      </p:sp>
    </p:spTree>
    <p:extLst>
      <p:ext uri="{BB962C8B-B14F-4D97-AF65-F5344CB8AC3E}">
        <p14:creationId xmlns:p14="http://schemas.microsoft.com/office/powerpoint/2010/main" val="1888792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An emerging technology</a:t>
            </a:r>
            <a:r>
              <a:rPr lang="en-US" baseline="0" dirty="0" smtClean="0"/>
              <a:t> is the </a:t>
            </a:r>
            <a:r>
              <a:rPr lang="en-US" baseline="0" dirty="0" err="1" smtClean="0"/>
              <a:t>IoT</a:t>
            </a:r>
            <a:r>
              <a:rPr lang="en-US" baseline="0" dirty="0" smtClean="0"/>
              <a:t> – it is changing how we live, operate and expectations we have. </a:t>
            </a:r>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23</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2369941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Internet of Things</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IoT</a:t>
            </a:r>
            <a:r>
              <a:rPr lang="en-US" sz="1200" b="0" kern="1200" dirty="0" smtClean="0">
                <a:solidFill>
                  <a:schemeClr val="tx1"/>
                </a:solidFill>
                <a:effectLst/>
                <a:latin typeface="+mn-lt"/>
                <a:ea typeface="+mn-ea"/>
                <a:cs typeface="+mn-cs"/>
              </a:rPr>
              <a:t>) is a scenario in which objects, animals or people are provided with unique identifiers and the ability to transfer data over a network without requiring human-to-human or human-to-computer interaction.</a:t>
            </a:r>
          </a:p>
          <a:p>
            <a:endParaRPr lang="en-US" sz="1200" b="0" kern="1200" dirty="0" smtClean="0">
              <a:solidFill>
                <a:schemeClr val="tx1"/>
              </a:solidFill>
              <a:effectLst/>
              <a:latin typeface="+mn-lt"/>
              <a:ea typeface="+mn-ea"/>
              <a:cs typeface="+mn-cs"/>
            </a:endParaRPr>
          </a:p>
          <a:p>
            <a:r>
              <a:rPr lang="en-US" dirty="0" smtClean="0">
                <a:effectLst/>
              </a:rPr>
              <a:t>The </a:t>
            </a:r>
            <a:r>
              <a:rPr lang="en-US" b="1" dirty="0" smtClean="0">
                <a:effectLst/>
              </a:rPr>
              <a:t>Internet of Things</a:t>
            </a:r>
            <a:r>
              <a:rPr lang="en-US" dirty="0" smtClean="0">
                <a:effectLst/>
              </a:rPr>
              <a:t> (</a:t>
            </a:r>
            <a:r>
              <a:rPr lang="en-US" b="1" dirty="0" err="1" smtClean="0">
                <a:effectLst/>
              </a:rPr>
              <a:t>IoT</a:t>
            </a:r>
            <a:r>
              <a:rPr lang="en-US" dirty="0" smtClean="0">
                <a:effectLst/>
              </a:rPr>
              <a:t>) is the network of physical objects or "things" embedded with electronics, software, sensors and connectivity to enable it to achieve greater value and service by exchanging data with the manufacturer, operator and/or other connected devices. Each thing is uniquely identifiable through its embedded computing system but is able to interoperate within the existing </a:t>
            </a:r>
            <a:r>
              <a:rPr lang="en-US" dirty="0" smtClean="0">
                <a:effectLst/>
                <a:hlinkClick r:id="rId3" tooltip="Internet"/>
              </a:rPr>
              <a:t>Internet</a:t>
            </a:r>
            <a:r>
              <a:rPr lang="en-US" dirty="0" smtClean="0">
                <a:effectLst/>
              </a:rPr>
              <a:t> infrastructure.</a:t>
            </a:r>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24</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3498526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41A645F-E61A-41B8-8EF9-1C3AA69450E7}"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360632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Look at the things we can connect. </a:t>
            </a:r>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28</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2534211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29</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3240553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30</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3613300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31</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3212105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Some of these may be of interest to your clients, but look at how</a:t>
            </a:r>
            <a:r>
              <a:rPr lang="en-US" baseline="0" dirty="0" smtClean="0"/>
              <a:t> this can help with your own team.  When thinking of being future ready we have to think about the work environment for staff as well.  In my consulting days I saw the frustration of staff in firms that didn’t use the technology or put systems in place that allowed the use of technology.   They lost passion for what they were doing, got disenchanted with bringing ideas to the leadership. And this is all key for the future success of your firm.  You need the new ideas and those working on the front line w/ clients and the systems as well. </a:t>
            </a:r>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32</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3490787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Any ideas?  Somethin</a:t>
            </a:r>
            <a:r>
              <a:rPr lang="en-US" baseline="0" dirty="0" smtClean="0"/>
              <a:t>g to be thinking about as you are looking to the future. </a:t>
            </a:r>
            <a:endParaRPr lang="en-US" dirty="0"/>
          </a:p>
        </p:txBody>
      </p:sp>
      <p:sp>
        <p:nvSpPr>
          <p:cNvPr id="4" name="Header Placeholder 3"/>
          <p:cNvSpPr>
            <a:spLocks noGrp="1"/>
          </p:cNvSpPr>
          <p:nvPr>
            <p:ph type="hdr" sz="quarter" idx="10"/>
          </p:nvPr>
        </p:nvSpPr>
        <p:spPr/>
        <p:txBody>
          <a:bodyPr/>
          <a:lstStyle/>
          <a:p>
            <a:r>
              <a:rPr lang="en-US" smtClean="0"/>
              <a:t>Samantha Mansfield, Director of Corporate Communications</a:t>
            </a:r>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Slide Number Placeholder 6"/>
          <p:cNvSpPr>
            <a:spLocks noGrp="1"/>
          </p:cNvSpPr>
          <p:nvPr>
            <p:ph type="sldNum" sz="quarter" idx="13"/>
          </p:nvPr>
        </p:nvSpPr>
        <p:spPr/>
        <p:txBody>
          <a:bodyPr/>
          <a:lstStyle/>
          <a:p>
            <a:fld id="{4C795392-1977-4C78-97C6-52785ADA22A8}" type="slidenum">
              <a:rPr lang="en-US" smtClean="0"/>
              <a:t>33</a:t>
            </a:fld>
            <a:endParaRPr lang="en-US"/>
          </a:p>
        </p:txBody>
      </p:sp>
    </p:spTree>
    <p:extLst>
      <p:ext uri="{BB962C8B-B14F-4D97-AF65-F5344CB8AC3E}">
        <p14:creationId xmlns:p14="http://schemas.microsoft.com/office/powerpoint/2010/main" val="622127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Lets look at an industry that very much touches</a:t>
            </a:r>
            <a:r>
              <a:rPr lang="en-US" baseline="0" dirty="0" smtClean="0"/>
              <a:t> you and your clients that the cloud facilitated – </a:t>
            </a:r>
            <a:r>
              <a:rPr lang="en-US" baseline="0" dirty="0" err="1" smtClean="0"/>
              <a:t>CrowdFunding</a:t>
            </a:r>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34</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1851220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35</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831954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36</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1519754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Now we have talked about ones that exist how do you spot them coming?   How do you keep the eye out and planning?</a:t>
            </a:r>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37</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163600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Need to start w/ a strategy in mind.</a:t>
            </a:r>
          </a:p>
          <a:p>
            <a:endParaRPr lang="en-US" dirty="0" smtClean="0"/>
          </a:p>
          <a:p>
            <a:r>
              <a:rPr lang="en-US" dirty="0" smtClean="0"/>
              <a:t>Discuss what is the internet of things</a:t>
            </a:r>
          </a:p>
          <a:p>
            <a:r>
              <a:rPr lang="en-US" dirty="0" smtClean="0"/>
              <a:t>How to identify</a:t>
            </a:r>
            <a:r>
              <a:rPr lang="en-US" baseline="0" dirty="0" smtClean="0"/>
              <a:t> disruptive technology to better identify which technologies are going to make a difference for our future and how to lead your clients and staff through the changing environment successfully.</a:t>
            </a:r>
            <a:endParaRPr lang="en-US" dirty="0"/>
          </a:p>
        </p:txBody>
      </p:sp>
      <p:sp>
        <p:nvSpPr>
          <p:cNvPr id="4" name="Header Placeholder 3"/>
          <p:cNvSpPr>
            <a:spLocks noGrp="1"/>
          </p:cNvSpPr>
          <p:nvPr>
            <p:ph type="hdr" sz="quarter" idx="10"/>
          </p:nvPr>
        </p:nvSpPr>
        <p:spPr/>
        <p:txBody>
          <a:bodyPr/>
          <a:lstStyle/>
          <a:p>
            <a:r>
              <a:rPr lang="en-US" smtClean="0"/>
              <a:t>Samantha Mansfield, Director of Corporate Communications</a:t>
            </a:r>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Slide Number Placeholder 6"/>
          <p:cNvSpPr>
            <a:spLocks noGrp="1"/>
          </p:cNvSpPr>
          <p:nvPr>
            <p:ph type="sldNum" sz="quarter" idx="13"/>
          </p:nvPr>
        </p:nvSpPr>
        <p:spPr/>
        <p:txBody>
          <a:bodyPr/>
          <a:lstStyle/>
          <a:p>
            <a:fld id="{4C795392-1977-4C78-97C6-52785ADA22A8}" type="slidenum">
              <a:rPr lang="en-US" smtClean="0"/>
              <a:t>4</a:t>
            </a:fld>
            <a:endParaRPr lang="en-US"/>
          </a:p>
        </p:txBody>
      </p:sp>
    </p:spTree>
    <p:extLst>
      <p:ext uri="{BB962C8B-B14F-4D97-AF65-F5344CB8AC3E}">
        <p14:creationId xmlns:p14="http://schemas.microsoft.com/office/powerpoint/2010/main" val="1769115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38</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2579023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The indicator when a tech is disruptive,</a:t>
            </a:r>
            <a:r>
              <a:rPr lang="en-US" baseline="0" dirty="0" smtClean="0"/>
              <a:t> not just shiny new and cool. </a:t>
            </a:r>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39</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2115207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t>40</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3355466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To further the research we work to bring to the profession</a:t>
            </a:r>
            <a:r>
              <a:rPr lang="en-US" baseline="0" dirty="0" smtClean="0"/>
              <a:t> CPA.com is working with </a:t>
            </a:r>
            <a:r>
              <a:rPr lang="en-US" baseline="0" dirty="0" err="1" smtClean="0"/>
              <a:t>TrustRadius</a:t>
            </a:r>
            <a:r>
              <a:rPr lang="en-US" baseline="0" dirty="0" smtClean="0"/>
              <a:t> to develop a buyers guide that evaluates the accounting software available today to give you a report on what products are a fit for various business models.  If you are using accounting software we are looking for your input. </a:t>
            </a:r>
            <a:endParaRPr lang="en-US" dirty="0"/>
          </a:p>
        </p:txBody>
      </p:sp>
      <p:sp>
        <p:nvSpPr>
          <p:cNvPr id="4" name="Slide Number Placeholder 3"/>
          <p:cNvSpPr>
            <a:spLocks noGrp="1"/>
          </p:cNvSpPr>
          <p:nvPr>
            <p:ph type="sldNum" sz="quarter" idx="10"/>
          </p:nvPr>
        </p:nvSpPr>
        <p:spPr/>
        <p:txBody>
          <a:bodyPr/>
          <a:lstStyle/>
          <a:p>
            <a:fld id="{B5FEF0F9-D71C-BB4A-9E17-9480A83DAC6C}" type="slidenum">
              <a:rPr lang="en-US" smtClean="0"/>
              <a:t>43</a:t>
            </a:fld>
            <a:endParaRPr lang="en-US"/>
          </a:p>
        </p:txBody>
      </p:sp>
    </p:spTree>
    <p:extLst>
      <p:ext uri="{BB962C8B-B14F-4D97-AF65-F5344CB8AC3E}">
        <p14:creationId xmlns:p14="http://schemas.microsoft.com/office/powerpoint/2010/main" val="233349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91BE99-3DB2-4DED-8E18-6714A14778C1}"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4206348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Get more ideas and answers for the changing role of the CPA at Digital CPA Conference 2015.   This year’s theme is focused on “Ideas for Tomorrow’s Business” with topics on innovation, developing</a:t>
            </a:r>
            <a:r>
              <a:rPr lang="en-US" baseline="0" dirty="0" smtClean="0"/>
              <a:t> your growth skills, evolving your pricing strategy, </a:t>
            </a:r>
            <a:r>
              <a:rPr lang="en-US" baseline="0" smtClean="0"/>
              <a:t>and more. </a:t>
            </a:r>
            <a:endParaRPr lang="en-US"/>
          </a:p>
        </p:txBody>
      </p:sp>
      <p:sp>
        <p:nvSpPr>
          <p:cNvPr id="4" name="Slide Number Placeholder 3"/>
          <p:cNvSpPr>
            <a:spLocks noGrp="1"/>
          </p:cNvSpPr>
          <p:nvPr>
            <p:ph type="sldNum" sz="quarter" idx="10"/>
          </p:nvPr>
        </p:nvSpPr>
        <p:spPr/>
        <p:txBody>
          <a:bodyPr/>
          <a:lstStyle/>
          <a:p>
            <a:fld id="{B5FEF0F9-D71C-BB4A-9E17-9480A83DAC6C}" type="slidenum">
              <a:rPr lang="en-US" smtClean="0"/>
              <a:t>45</a:t>
            </a:fld>
            <a:endParaRPr lang="en-US"/>
          </a:p>
        </p:txBody>
      </p:sp>
    </p:spTree>
    <p:extLst>
      <p:ext uri="{BB962C8B-B14F-4D97-AF65-F5344CB8AC3E}">
        <p14:creationId xmlns:p14="http://schemas.microsoft.com/office/powerpoint/2010/main" val="1547519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We are centered on the power of smart business.   This means a</a:t>
            </a:r>
            <a:r>
              <a:rPr lang="en-US" baseline="0" dirty="0" smtClean="0"/>
              <a:t> marriage of technology, strategy and regulatory requirements.</a:t>
            </a:r>
            <a:endParaRPr lang="en-US" dirty="0"/>
          </a:p>
        </p:txBody>
      </p:sp>
      <p:sp>
        <p:nvSpPr>
          <p:cNvPr id="4" name="Slide Number Placeholder 3"/>
          <p:cNvSpPr>
            <a:spLocks noGrp="1"/>
          </p:cNvSpPr>
          <p:nvPr>
            <p:ph type="sldNum" sz="quarter" idx="10"/>
          </p:nvPr>
        </p:nvSpPr>
        <p:spPr/>
        <p:txBody>
          <a:bodyPr/>
          <a:lstStyle/>
          <a:p>
            <a:fld id="{B5FEF0F9-D71C-BB4A-9E17-9480A83DAC6C}" type="slidenum">
              <a:rPr lang="en-US" smtClean="0"/>
              <a:t>47</a:t>
            </a:fld>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1622597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So to start w/ strategy let’s talk about why, where….of the future ready CPA?</a:t>
            </a:r>
          </a:p>
          <a:p>
            <a:r>
              <a:rPr lang="en-US" dirty="0" smtClean="0"/>
              <a:t>We know the who – you.</a:t>
            </a:r>
            <a:endParaRPr lang="en-US" dirty="0"/>
          </a:p>
        </p:txBody>
      </p:sp>
      <p:sp>
        <p:nvSpPr>
          <p:cNvPr id="4" name="Header Placeholder 3"/>
          <p:cNvSpPr>
            <a:spLocks noGrp="1"/>
          </p:cNvSpPr>
          <p:nvPr>
            <p:ph type="hdr" sz="quarter" idx="10"/>
          </p:nvPr>
        </p:nvSpPr>
        <p:spPr/>
        <p:txBody>
          <a:bodyPr/>
          <a:lstStyle/>
          <a:p>
            <a:r>
              <a:rPr lang="en-US" smtClean="0"/>
              <a:t>Samantha Mansfield, Director of Corporate Communications</a:t>
            </a:r>
            <a:endParaRPr lang="en-US"/>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Slide Number Placeholder 6"/>
          <p:cNvSpPr>
            <a:spLocks noGrp="1"/>
          </p:cNvSpPr>
          <p:nvPr>
            <p:ph type="sldNum" sz="quarter" idx="13"/>
          </p:nvPr>
        </p:nvSpPr>
        <p:spPr/>
        <p:txBody>
          <a:bodyPr/>
          <a:lstStyle/>
          <a:p>
            <a:fld id="{4C795392-1977-4C78-97C6-52785ADA22A8}" type="slidenum">
              <a:rPr lang="en-US" smtClean="0"/>
              <a:t>5</a:t>
            </a:fld>
            <a:endParaRPr lang="en-US"/>
          </a:p>
        </p:txBody>
      </p:sp>
    </p:spTree>
    <p:extLst>
      <p:ext uri="{BB962C8B-B14F-4D97-AF65-F5344CB8AC3E}">
        <p14:creationId xmlns:p14="http://schemas.microsoft.com/office/powerpoint/2010/main" val="62400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a:xfrm>
            <a:off x="731520" y="4620578"/>
            <a:ext cx="5852160" cy="2790349"/>
          </a:xfrm>
        </p:spPr>
        <p:txBody>
          <a:bodyPr/>
          <a:lstStyle/>
          <a:p>
            <a:r>
              <a:rPr lang="en-US" sz="1500" b="1" dirty="0" smtClean="0"/>
              <a:t>To help with these questions CPA.com has been working w/ national</a:t>
            </a:r>
            <a:r>
              <a:rPr lang="en-US" sz="1500" b="1" baseline="0" dirty="0" smtClean="0"/>
              <a:t> business strategists and thought leaders. </a:t>
            </a:r>
            <a:endParaRPr lang="en-US" sz="1500" b="1" dirty="0" smtClean="0"/>
          </a:p>
          <a:p>
            <a:r>
              <a:rPr lang="en-US" sz="1500" b="1" dirty="0" smtClean="0"/>
              <a:t>Started </a:t>
            </a:r>
            <a:r>
              <a:rPr lang="en-US" sz="1500" b="1" dirty="0"/>
              <a:t>with Moore --- </a:t>
            </a:r>
            <a:r>
              <a:rPr lang="en-US" dirty="0" smtClean="0"/>
              <a:t>	technology provided automation</a:t>
            </a:r>
          </a:p>
          <a:p>
            <a:r>
              <a:rPr lang="en-US" dirty="0" smtClean="0"/>
              <a:t>		automation led to commoditization</a:t>
            </a:r>
          </a:p>
          <a:p>
            <a:r>
              <a:rPr lang="en-US" dirty="0" smtClean="0"/>
              <a:t>		commoditization forced differentiation</a:t>
            </a:r>
          </a:p>
          <a:p>
            <a:r>
              <a:rPr lang="en-US" dirty="0" smtClean="0"/>
              <a:t>		differentiation means specialization</a:t>
            </a:r>
          </a:p>
          <a:p>
            <a:r>
              <a:rPr lang="en-US" dirty="0" smtClean="0"/>
              <a:t>		specialization results in automation</a:t>
            </a:r>
          </a:p>
          <a:p>
            <a:endParaRPr lang="en-US" dirty="0"/>
          </a:p>
          <a:p>
            <a:r>
              <a:rPr lang="en-US" sz="1500" b="1" dirty="0"/>
              <a:t>Then to </a:t>
            </a:r>
            <a:r>
              <a:rPr lang="en-US" sz="1500" b="1" dirty="0" err="1"/>
              <a:t>Sinik</a:t>
            </a:r>
            <a:r>
              <a:rPr lang="en-US" sz="1500" b="1" dirty="0"/>
              <a:t>	</a:t>
            </a:r>
            <a:r>
              <a:rPr lang="en-US" dirty="0" smtClean="0"/>
              <a:t>Golden Circle</a:t>
            </a:r>
          </a:p>
          <a:p>
            <a:r>
              <a:rPr lang="en-US" dirty="0"/>
              <a:t>	</a:t>
            </a:r>
            <a:r>
              <a:rPr lang="en-US" dirty="0" smtClean="0"/>
              <a:t>	Inspired leadership</a:t>
            </a:r>
          </a:p>
          <a:p>
            <a:endParaRPr lang="en-US" dirty="0"/>
          </a:p>
          <a:p>
            <a:r>
              <a:rPr lang="en-US" sz="1500" b="1" dirty="0"/>
              <a:t>Then </a:t>
            </a:r>
            <a:r>
              <a:rPr lang="en-US" sz="1500" b="1" dirty="0" err="1"/>
              <a:t>Carr’s</a:t>
            </a:r>
            <a:r>
              <a:rPr lang="en-US" sz="1500" b="1" dirty="0"/>
              <a:t> Big Switch </a:t>
            </a:r>
            <a:r>
              <a:rPr lang="en-US" dirty="0" smtClean="0"/>
              <a:t>	Edison’s power grid was the Internet of the last century</a:t>
            </a:r>
          </a:p>
          <a:p>
            <a:endParaRPr lang="en-US" dirty="0"/>
          </a:p>
          <a:p>
            <a:r>
              <a:rPr lang="en-US" sz="1500" b="1" dirty="0"/>
              <a:t>Then Canton </a:t>
            </a:r>
            <a:r>
              <a:rPr lang="en-US" dirty="0" smtClean="0"/>
              <a:t>	Measure the profession’s readiness	</a:t>
            </a:r>
          </a:p>
          <a:p>
            <a:endParaRPr lang="en-US" dirty="0" smtClean="0"/>
          </a:p>
          <a:p>
            <a:r>
              <a:rPr lang="en-US" dirty="0" smtClean="0"/>
              <a:t>Over the past few years we have been spending considerable</a:t>
            </a:r>
            <a:r>
              <a:rPr lang="en-US" baseline="0" dirty="0" smtClean="0"/>
              <a:t> time understanding the shift in business &amp; accounting services. </a:t>
            </a:r>
          </a:p>
          <a:p>
            <a:endParaRPr lang="en-US" baseline="0" dirty="0" smtClean="0"/>
          </a:p>
          <a:p>
            <a:r>
              <a:rPr lang="en-US" baseline="0" dirty="0" smtClean="0"/>
              <a:t>Two years ago we conducted primary research with Geoffrey Moore and produced a white paper outlining the major shifts occurring in client accounting and advanced our training and workshop programs to help firms build more successful practices. </a:t>
            </a:r>
          </a:p>
          <a:p>
            <a:endParaRPr lang="en-US" baseline="0" dirty="0" smtClean="0"/>
          </a:p>
          <a:p>
            <a:r>
              <a:rPr lang="en-US" baseline="0" dirty="0" smtClean="0"/>
              <a:t>This white paper has been leveraged by hundreds of firms and has become a foundation document for firms entering this space. It helps them understand how this practice area has evolved over the past 20 years. </a:t>
            </a:r>
          </a:p>
          <a:p>
            <a:endParaRPr lang="en-US" baseline="0" dirty="0" smtClean="0"/>
          </a:p>
          <a:p>
            <a:r>
              <a:rPr lang="en-US" baseline="0" dirty="0" smtClean="0"/>
              <a:t>Last year we worked with Simon </a:t>
            </a:r>
            <a:r>
              <a:rPr lang="en-US" baseline="0" dirty="0" err="1" smtClean="0"/>
              <a:t>Sinek</a:t>
            </a:r>
            <a:r>
              <a:rPr lang="en-US" baseline="0" dirty="0" smtClean="0"/>
              <a:t> on helping firms better define their purpose and address the change management issues inside a firm. </a:t>
            </a:r>
          </a:p>
          <a:p>
            <a:endParaRPr lang="en-US" baseline="0" dirty="0" smtClean="0"/>
          </a:p>
          <a:p>
            <a:r>
              <a:rPr lang="en-US" baseline="0" dirty="0" smtClean="0"/>
              <a:t>And this year we are working with Nicolas </a:t>
            </a:r>
            <a:r>
              <a:rPr lang="en-US" baseline="0" dirty="0" err="1" smtClean="0"/>
              <a:t>Carr</a:t>
            </a:r>
            <a:r>
              <a:rPr lang="en-US" baseline="0" dirty="0" smtClean="0"/>
              <a:t> to build perspective on where we are in this major technology shift.</a:t>
            </a:r>
            <a:endParaRPr lang="en-US" dirty="0" smtClean="0"/>
          </a:p>
          <a:p>
            <a:endParaRPr lang="en-US" dirty="0"/>
          </a:p>
        </p:txBody>
      </p:sp>
      <p:sp>
        <p:nvSpPr>
          <p:cNvPr id="4" name="Slide Number Placeholder 3"/>
          <p:cNvSpPr>
            <a:spLocks noGrp="1"/>
          </p:cNvSpPr>
          <p:nvPr>
            <p:ph type="sldNum" sz="quarter" idx="10"/>
          </p:nvPr>
        </p:nvSpPr>
        <p:spPr/>
        <p:txBody>
          <a:bodyPr/>
          <a:lstStyle/>
          <a:p>
            <a:fld id="{4C795392-1977-4C78-97C6-52785ADA22A8}" type="slidenum">
              <a:rPr lang="en-US" smtClean="0">
                <a:solidFill>
                  <a:prstClr val="black"/>
                </a:solidFill>
              </a:rPr>
              <a:pPr/>
              <a:t>6</a:t>
            </a:fld>
            <a:endParaRPr lang="en-US">
              <a:solidFill>
                <a:prstClr val="black"/>
              </a:solidFill>
            </a:endParaRPr>
          </a:p>
        </p:txBody>
      </p:sp>
      <p:sp>
        <p:nvSpPr>
          <p:cNvPr id="5" name="Date Placeholder 4"/>
          <p:cNvSpPr>
            <a:spLocks noGrp="1"/>
          </p:cNvSpPr>
          <p:nvPr>
            <p:ph type="dt" idx="11"/>
          </p:nvPr>
        </p:nvSpPr>
        <p:spPr/>
        <p:txBody>
          <a:bodyPr/>
          <a:lstStyle/>
          <a:p>
            <a:r>
              <a:rPr lang="en-US" smtClean="0"/>
              <a:t>May 14, 2015</a:t>
            </a:r>
            <a:endParaRPr lang="en-US"/>
          </a:p>
        </p:txBody>
      </p:sp>
      <p:sp>
        <p:nvSpPr>
          <p:cNvPr id="6" name="Footer Placeholder 5"/>
          <p:cNvSpPr>
            <a:spLocks noGrp="1"/>
          </p:cNvSpPr>
          <p:nvPr>
            <p:ph type="ftr" sz="quarter" idx="12"/>
          </p:nvPr>
        </p:nvSpPr>
        <p:spPr/>
        <p:txBody>
          <a:bodyPr/>
          <a:lstStyle/>
          <a:p>
            <a:r>
              <a:rPr lang="en-US" smtClean="0"/>
              <a:t>2015 NEW JERSEY ACCOUNTING SHOW &amp; CONFERENCE</a:t>
            </a:r>
            <a:endParaRPr lang="en-US"/>
          </a:p>
        </p:txBody>
      </p:sp>
      <p:sp>
        <p:nvSpPr>
          <p:cNvPr id="7" name="Header Placeholder 6"/>
          <p:cNvSpPr>
            <a:spLocks noGrp="1"/>
          </p:cNvSpPr>
          <p:nvPr>
            <p:ph type="hdr" sz="quarter" idx="13"/>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159259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cs typeface="ＭＳ Ｐゴシック" charset="0"/>
              </a:defRPr>
            </a:lvl1pPr>
            <a:lvl2pPr marL="785372" indent="-302066" eaLnBrk="0" hangingPunct="0">
              <a:defRPr sz="2500">
                <a:solidFill>
                  <a:schemeClr val="tx1"/>
                </a:solidFill>
                <a:latin typeface="Times New Roman" charset="0"/>
                <a:ea typeface="ＭＳ Ｐゴシック" charset="0"/>
              </a:defRPr>
            </a:lvl2pPr>
            <a:lvl3pPr marL="1208265" indent="-241653" eaLnBrk="0" hangingPunct="0">
              <a:defRPr sz="2500">
                <a:solidFill>
                  <a:schemeClr val="tx1"/>
                </a:solidFill>
                <a:latin typeface="Times New Roman" charset="0"/>
                <a:ea typeface="ＭＳ Ｐゴシック" charset="0"/>
              </a:defRPr>
            </a:lvl3pPr>
            <a:lvl4pPr marL="1691571" indent="-241653" eaLnBrk="0" hangingPunct="0">
              <a:defRPr sz="2500">
                <a:solidFill>
                  <a:schemeClr val="tx1"/>
                </a:solidFill>
                <a:latin typeface="Times New Roman" charset="0"/>
                <a:ea typeface="ＭＳ Ｐゴシック" charset="0"/>
              </a:defRPr>
            </a:lvl4pPr>
            <a:lvl5pPr marL="2174878" indent="-241653" eaLnBrk="0" hangingPunct="0">
              <a:defRPr sz="2500">
                <a:solidFill>
                  <a:schemeClr val="tx1"/>
                </a:solidFill>
                <a:latin typeface="Times New Roman" charset="0"/>
                <a:ea typeface="ＭＳ Ｐゴシック" charset="0"/>
              </a:defRPr>
            </a:lvl5pPr>
            <a:lvl6pPr marL="2658184" indent="-241653"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eaLnBrk="0" fontAlgn="base" hangingPunct="0">
              <a:spcBef>
                <a:spcPct val="0"/>
              </a:spcBef>
              <a:spcAft>
                <a:spcPct val="0"/>
              </a:spcAft>
              <a:defRPr sz="2500">
                <a:solidFill>
                  <a:schemeClr val="tx1"/>
                </a:solidFill>
                <a:latin typeface="Times New Roman" charset="0"/>
                <a:ea typeface="ＭＳ Ｐゴシック" charset="0"/>
              </a:defRPr>
            </a:lvl9pPr>
          </a:lstStyle>
          <a:p>
            <a:fld id="{072E0A38-941C-3642-BFCD-D5C1920782F5}" type="slidenum">
              <a:rPr lang="en-US" sz="1300"/>
              <a:pPr/>
              <a:t>7</a:t>
            </a:fld>
            <a:endParaRPr lang="en-US" sz="1300"/>
          </a:p>
        </p:txBody>
      </p:sp>
      <p:sp>
        <p:nvSpPr>
          <p:cNvPr id="46082" name="Rectangle 2"/>
          <p:cNvSpPr>
            <a:spLocks noGrp="1" noRot="1" noChangeAspect="1" noChangeArrowheads="1" noTextEdit="1"/>
          </p:cNvSpPr>
          <p:nvPr>
            <p:ph type="sldImg"/>
          </p:nvPr>
        </p:nvSpPr>
        <p:spPr>
          <a:xfrm>
            <a:off x="777875" y="1200150"/>
            <a:ext cx="5759450" cy="3240088"/>
          </a:xfrm>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to</a:t>
            </a:r>
            <a:r>
              <a:rPr lang="en-US" baseline="0" dirty="0" smtClean="0">
                <a:latin typeface="Times New Roman" charset="0"/>
                <a:ea typeface="ＭＳ Ｐゴシック" charset="0"/>
                <a:cs typeface="ＭＳ Ｐゴシック" charset="0"/>
              </a:rPr>
              <a:t> help propel the profession forward we needed to get a gauge on where CPA’s were in their future readiness and here is what we found. </a:t>
            </a:r>
            <a:endParaRPr lang="en-US" dirty="0">
              <a:latin typeface="Times New Roman" charset="0"/>
              <a:ea typeface="ＭＳ Ｐゴシック" charset="0"/>
              <a:cs typeface="ＭＳ Ｐゴシック" charset="0"/>
            </a:endParaRPr>
          </a:p>
        </p:txBody>
      </p:sp>
      <p:sp>
        <p:nvSpPr>
          <p:cNvPr id="2" name="Date Placeholder 1"/>
          <p:cNvSpPr>
            <a:spLocks noGrp="1"/>
          </p:cNvSpPr>
          <p:nvPr>
            <p:ph type="dt" idx="10"/>
          </p:nvPr>
        </p:nvSpPr>
        <p:spPr/>
        <p:txBody>
          <a:bodyPr/>
          <a:lstStyle/>
          <a:p>
            <a:r>
              <a:rPr lang="en-US" smtClean="0"/>
              <a:t>May 14, 2015</a:t>
            </a:r>
            <a:endParaRPr lang="en-US"/>
          </a:p>
        </p:txBody>
      </p:sp>
      <p:sp>
        <p:nvSpPr>
          <p:cNvPr id="3" name="Footer Placeholder 2"/>
          <p:cNvSpPr>
            <a:spLocks noGrp="1"/>
          </p:cNvSpPr>
          <p:nvPr>
            <p:ph type="ftr" sz="quarter" idx="11"/>
          </p:nvPr>
        </p:nvSpPr>
        <p:spPr/>
        <p:txBody>
          <a:bodyPr/>
          <a:lstStyle/>
          <a:p>
            <a:r>
              <a:rPr lang="en-US" smtClean="0"/>
              <a:t>2015 NEW JERSEY ACCOUNTING SHOW &amp; CONFERENCE</a:t>
            </a:r>
            <a:endParaRPr lang="en-US"/>
          </a:p>
        </p:txBody>
      </p:sp>
      <p:sp>
        <p:nvSpPr>
          <p:cNvPr id="4" name="Header Placeholder 3"/>
          <p:cNvSpPr>
            <a:spLocks noGrp="1"/>
          </p:cNvSpPr>
          <p:nvPr>
            <p:ph type="hdr" sz="quarter" idx="12"/>
          </p:nvPr>
        </p:nvSpPr>
        <p:spPr/>
        <p:txBody>
          <a:bodyPr/>
          <a:lstStyle/>
          <a:p>
            <a:r>
              <a:rPr lang="en-US" smtClean="0"/>
              <a:t>Samantha Mansfield, Director of Corporate Communications</a:t>
            </a:r>
            <a:endParaRPr lang="en-US"/>
          </a:p>
        </p:txBody>
      </p:sp>
    </p:spTree>
    <p:extLst>
      <p:ext uri="{BB962C8B-B14F-4D97-AF65-F5344CB8AC3E}">
        <p14:creationId xmlns:p14="http://schemas.microsoft.com/office/powerpoint/2010/main" val="38446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When</a:t>
            </a:r>
            <a:r>
              <a:rPr lang="en-US" baseline="0" dirty="0" smtClean="0"/>
              <a:t> we look at the future readiness of the profession (which is a study done by CPA.com and Dr. Canton) we found the profession identifies the significance  of globalization and your responsibilities to clients.</a:t>
            </a:r>
            <a:endParaRPr lang="en-US" dirty="0"/>
          </a:p>
        </p:txBody>
      </p:sp>
      <p:sp>
        <p:nvSpPr>
          <p:cNvPr id="4" name="Slide Number Placeholder 3"/>
          <p:cNvSpPr>
            <a:spLocks noGrp="1"/>
          </p:cNvSpPr>
          <p:nvPr>
            <p:ph type="sldNum" sz="quarter" idx="10"/>
          </p:nvPr>
        </p:nvSpPr>
        <p:spPr/>
        <p:txBody>
          <a:bodyPr/>
          <a:lstStyle/>
          <a:p>
            <a:fld id="{B5FEF0F9-D71C-BB4A-9E17-9480A83DAC6C}" type="slidenum">
              <a:rPr lang="en-US" smtClean="0"/>
              <a:pPr/>
              <a:t>8</a:t>
            </a:fld>
            <a:endParaRPr lang="en-US"/>
          </a:p>
        </p:txBody>
      </p:sp>
    </p:spTree>
    <p:extLst>
      <p:ext uri="{BB962C8B-B14F-4D97-AF65-F5344CB8AC3E}">
        <p14:creationId xmlns:p14="http://schemas.microsoft.com/office/powerpoint/2010/main" val="82407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When</a:t>
            </a:r>
            <a:r>
              <a:rPr lang="en-US" baseline="0" dirty="0" smtClean="0"/>
              <a:t> we look at the future readiness of the profession (which is a study done by CPA.com and Dr. Canton) we found the profession identifies the significance  of globalization and your responsibilities to clients.</a:t>
            </a:r>
            <a:endParaRPr lang="en-US" dirty="0"/>
          </a:p>
        </p:txBody>
      </p:sp>
      <p:sp>
        <p:nvSpPr>
          <p:cNvPr id="4" name="Slide Number Placeholder 3"/>
          <p:cNvSpPr>
            <a:spLocks noGrp="1"/>
          </p:cNvSpPr>
          <p:nvPr>
            <p:ph type="sldNum" sz="quarter" idx="10"/>
          </p:nvPr>
        </p:nvSpPr>
        <p:spPr/>
        <p:txBody>
          <a:bodyPr/>
          <a:lstStyle/>
          <a:p>
            <a:fld id="{B5FEF0F9-D71C-BB4A-9E17-9480A83DAC6C}" type="slidenum">
              <a:rPr lang="en-US" smtClean="0"/>
              <a:pPr/>
              <a:t>9</a:t>
            </a:fld>
            <a:endParaRPr lang="en-US"/>
          </a:p>
        </p:txBody>
      </p:sp>
    </p:spTree>
    <p:extLst>
      <p:ext uri="{BB962C8B-B14F-4D97-AF65-F5344CB8AC3E}">
        <p14:creationId xmlns:p14="http://schemas.microsoft.com/office/powerpoint/2010/main" val="65445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smtClean="0"/>
              <a:t>When</a:t>
            </a:r>
            <a:r>
              <a:rPr lang="en-US" baseline="0" dirty="0" smtClean="0"/>
              <a:t> we look at the future readiness of the profession (which is a study done by CPA.com and Dr. Canton) we found the profession identifies the significance  of globalization and your responsibilities to clients.</a:t>
            </a:r>
            <a:endParaRPr lang="en-US" dirty="0"/>
          </a:p>
        </p:txBody>
      </p:sp>
      <p:sp>
        <p:nvSpPr>
          <p:cNvPr id="4" name="Slide Number Placeholder 3"/>
          <p:cNvSpPr>
            <a:spLocks noGrp="1"/>
          </p:cNvSpPr>
          <p:nvPr>
            <p:ph type="sldNum" sz="quarter" idx="10"/>
          </p:nvPr>
        </p:nvSpPr>
        <p:spPr/>
        <p:txBody>
          <a:bodyPr/>
          <a:lstStyle/>
          <a:p>
            <a:fld id="{B5FEF0F9-D71C-BB4A-9E17-9480A83DAC6C}" type="slidenum">
              <a:rPr lang="en-US" smtClean="0"/>
              <a:pPr/>
              <a:t>10</a:t>
            </a:fld>
            <a:endParaRPr lang="en-US"/>
          </a:p>
        </p:txBody>
      </p:sp>
    </p:spTree>
    <p:extLst>
      <p:ext uri="{BB962C8B-B14F-4D97-AF65-F5344CB8AC3E}">
        <p14:creationId xmlns:p14="http://schemas.microsoft.com/office/powerpoint/2010/main" val="348398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Partial_Clou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554182"/>
            <a:ext cx="8487229" cy="4371504"/>
          </a:xfrm>
          <a:prstGeom prst="rect">
            <a:avLst/>
          </a:prstGeom>
        </p:spPr>
      </p:pic>
      <p:sp>
        <p:nvSpPr>
          <p:cNvPr id="2" name="Title 1"/>
          <p:cNvSpPr>
            <a:spLocks noGrp="1"/>
          </p:cNvSpPr>
          <p:nvPr>
            <p:ph type="ctrTitle" hasCustomPrompt="1"/>
          </p:nvPr>
        </p:nvSpPr>
        <p:spPr>
          <a:xfrm>
            <a:off x="685800" y="1744064"/>
            <a:ext cx="7772400" cy="1102519"/>
          </a:xfrm>
        </p:spPr>
        <p:txBody>
          <a:bodyPr lIns="0" tIns="0" rIns="0" bIns="0" anchor="b" anchorCtr="0">
            <a:normAutofit/>
          </a:bodyPr>
          <a:lstStyle>
            <a:lvl1pPr indent="0" algn="l">
              <a:lnSpc>
                <a:spcPct val="80000"/>
              </a:lnSpc>
              <a:spcAft>
                <a:spcPts val="600"/>
              </a:spcAft>
              <a:defRPr sz="3600" b="0" i="0" u="none" kern="1200" cap="all" spc="-100" baseline="0">
                <a:latin typeface="Impact"/>
                <a:cs typeface="Impac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922347"/>
            <a:ext cx="6400800" cy="1314450"/>
          </a:xfrm>
          <a:prstGeom prst="rect">
            <a:avLst/>
          </a:prstGeo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5" name="Picture 14" descr="CPA.COM_Logo_White.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12247" y="334941"/>
            <a:ext cx="1301137" cy="973546"/>
          </a:xfrm>
          <a:prstGeom prst="rect">
            <a:avLst/>
          </a:prstGeom>
        </p:spPr>
      </p:pic>
      <p:pic>
        <p:nvPicPr>
          <p:cNvPr id="7" name="Picture 6" descr="CPA.com_Ad_Line_141029.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56080" y="4800958"/>
            <a:ext cx="1257300" cy="150446"/>
          </a:xfrm>
          <a:prstGeom prst="rect">
            <a:avLst/>
          </a:prstGeom>
        </p:spPr>
      </p:pic>
    </p:spTree>
    <p:extLst>
      <p:ext uri="{BB962C8B-B14F-4D97-AF65-F5344CB8AC3E}">
        <p14:creationId xmlns:p14="http://schemas.microsoft.com/office/powerpoint/2010/main" val="40223731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75C5847C-E2BB-8349-BE19-ACDA8EAA559E}" type="slidenum">
              <a:rPr lang="en-US" smtClean="0"/>
              <a:t>‹#›</a:t>
            </a:fld>
            <a:endParaRPr lang="en-US"/>
          </a:p>
        </p:txBody>
      </p:sp>
    </p:spTree>
    <p:extLst>
      <p:ext uri="{BB962C8B-B14F-4D97-AF65-F5344CB8AC3E}">
        <p14:creationId xmlns:p14="http://schemas.microsoft.com/office/powerpoint/2010/main" val="9846606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C5847C-E2BB-8349-BE19-ACDA8EAA559E}" type="slidenum">
              <a:rPr lang="en-US" smtClean="0"/>
              <a:t>‹#›</a:t>
            </a:fld>
            <a:endParaRPr lang="en-US"/>
          </a:p>
        </p:txBody>
      </p:sp>
    </p:spTree>
    <p:extLst>
      <p:ext uri="{BB962C8B-B14F-4D97-AF65-F5344CB8AC3E}">
        <p14:creationId xmlns:p14="http://schemas.microsoft.com/office/powerpoint/2010/main" val="6546755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C5847C-E2BB-8349-BE19-ACDA8EAA559E}" type="slidenum">
              <a:rPr lang="en-US" smtClean="0"/>
              <a:t>‹#›</a:t>
            </a:fld>
            <a:endParaRPr lang="en-US"/>
          </a:p>
        </p:txBody>
      </p:sp>
    </p:spTree>
    <p:extLst>
      <p:ext uri="{BB962C8B-B14F-4D97-AF65-F5344CB8AC3E}">
        <p14:creationId xmlns:p14="http://schemas.microsoft.com/office/powerpoint/2010/main" val="24397757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lt Divider Slide">
    <p:spTree>
      <p:nvGrpSpPr>
        <p:cNvPr id="1" name=""/>
        <p:cNvGrpSpPr/>
        <p:nvPr/>
      </p:nvGrpSpPr>
      <p:grpSpPr>
        <a:xfrm>
          <a:off x="0" y="0"/>
          <a:ext cx="0" cy="0"/>
          <a:chOff x="0" y="0"/>
          <a:chExt cx="0" cy="0"/>
        </a:xfrm>
      </p:grpSpPr>
      <p:sp>
        <p:nvSpPr>
          <p:cNvPr id="5" name="TextBox 4"/>
          <p:cNvSpPr txBox="1"/>
          <p:nvPr userDrawn="1"/>
        </p:nvSpPr>
        <p:spPr>
          <a:xfrm>
            <a:off x="857253" y="2303860"/>
            <a:ext cx="184731" cy="369332"/>
          </a:xfrm>
          <a:prstGeom prst="rect">
            <a:avLst/>
          </a:prstGeom>
          <a:noFill/>
        </p:spPr>
        <p:txBody>
          <a:bodyPr wrap="none">
            <a:prstTxWarp prst="textNoShape">
              <a:avLst/>
            </a:prstTxWarp>
            <a:spAutoFit/>
          </a:bodyPr>
          <a:lstStyle/>
          <a:p>
            <a:endParaRPr lang="en-US">
              <a:latin typeface="Calibri" pitchFamily="-64" charset="0"/>
            </a:endParaRPr>
          </a:p>
        </p:txBody>
      </p:sp>
      <p:sp>
        <p:nvSpPr>
          <p:cNvPr id="2" name="Title 1"/>
          <p:cNvSpPr>
            <a:spLocks noGrp="1"/>
          </p:cNvSpPr>
          <p:nvPr>
            <p:ph type="ctrTitle"/>
          </p:nvPr>
        </p:nvSpPr>
        <p:spPr>
          <a:xfrm>
            <a:off x="0" y="1618166"/>
            <a:ext cx="9144000" cy="1131693"/>
          </a:xfrm>
          <a:prstGeom prst="rect">
            <a:avLst/>
          </a:prstGeom>
        </p:spPr>
        <p:txBody>
          <a:bodyPr anchor="ctr">
            <a:noAutofit/>
          </a:bodyPr>
          <a:lstStyle>
            <a:lvl1pPr algn="ctr">
              <a:defRPr kumimoji="0" lang="en-US" sz="4600" b="0" i="0" u="none" strike="noStrike" kern="0" cap="none" spc="0" normalizeH="0" baseline="0" noProof="0" smtClean="0">
                <a:ln>
                  <a:noFill/>
                </a:ln>
                <a:solidFill>
                  <a:srgbClr val="04337D"/>
                </a:solidFill>
                <a:effectLst/>
                <a:uLnTx/>
                <a:uFillTx/>
                <a:latin typeface="Arial"/>
                <a:ea typeface="ヒラギノ角ゴ Pro W3" charset="-128"/>
                <a:cs typeface="Arial"/>
              </a:defRPr>
            </a:lvl1pPr>
          </a:lstStyle>
          <a:p>
            <a:r>
              <a:rPr lang="en-US" dirty="0" smtClean="0"/>
              <a:t>Click to edit Master title style</a:t>
            </a:r>
            <a:endParaRPr lang="en-US" dirty="0"/>
          </a:p>
        </p:txBody>
      </p:sp>
      <p:sp>
        <p:nvSpPr>
          <p:cNvPr id="8" name="Slide Number Placeholder 7"/>
          <p:cNvSpPr>
            <a:spLocks noGrp="1"/>
          </p:cNvSpPr>
          <p:nvPr>
            <p:ph type="sldNum" sz="quarter" idx="10"/>
          </p:nvPr>
        </p:nvSpPr>
        <p:spPr>
          <a:xfrm>
            <a:off x="8364628" y="4545642"/>
            <a:ext cx="641216" cy="273844"/>
          </a:xfrm>
          <a:prstGeom prst="rect">
            <a:avLst/>
          </a:prstGeom>
        </p:spPr>
        <p:txBody>
          <a:bodyPr/>
          <a:lstStyle/>
          <a:p>
            <a:fld id="{03A3F0A8-2793-DF41-AEA7-6680B495E8C7}" type="slidenum">
              <a:rPr lang="en-US" smtClean="0"/>
              <a:pPr/>
              <a:t>‹#›</a:t>
            </a:fld>
            <a:endParaRPr lang="en-US"/>
          </a:p>
        </p:txBody>
      </p:sp>
    </p:spTree>
    <p:extLst>
      <p:ext uri="{BB962C8B-B14F-4D97-AF65-F5344CB8AC3E}">
        <p14:creationId xmlns:p14="http://schemas.microsoft.com/office/powerpoint/2010/main" val="56895801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log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720" y="869660"/>
            <a:ext cx="7375238" cy="2150573"/>
          </a:xfrm>
          <a:prstGeom prst="rect">
            <a:avLst/>
          </a:prstGeom>
        </p:spPr>
      </p:pic>
    </p:spTree>
    <p:extLst>
      <p:ext uri="{BB962C8B-B14F-4D97-AF65-F5344CB8AC3E}">
        <p14:creationId xmlns:p14="http://schemas.microsoft.com/office/powerpoint/2010/main" val="338207702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2" name="Rectangle 6"/>
          <p:cNvSpPr txBox="1">
            <a:spLocks noChangeArrowheads="1"/>
          </p:cNvSpPr>
          <p:nvPr userDrawn="1"/>
        </p:nvSpPr>
        <p:spPr>
          <a:xfrm>
            <a:off x="0" y="4925616"/>
            <a:ext cx="9144000" cy="217884"/>
          </a:xfrm>
          <a:prstGeom prst="rect">
            <a:avLst/>
          </a:prstGeom>
          <a:solidFill>
            <a:srgbClr val="EEA420"/>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r>
              <a:rPr lang="en-US" sz="825" dirty="0" smtClean="0">
                <a:solidFill>
                  <a:schemeClr val="bg1"/>
                </a:solidFill>
              </a:rPr>
              <a:t>American Institute of CPAs</a:t>
            </a:r>
            <a:r>
              <a:rPr lang="en-US" sz="600" baseline="60000" dirty="0" smtClean="0">
                <a:solidFill>
                  <a:schemeClr val="bg1"/>
                </a:solidFill>
              </a:rPr>
              <a:t>®</a:t>
            </a: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5" y="4953001"/>
            <a:ext cx="6604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2382"/>
            <a:ext cx="9144000" cy="100013"/>
          </a:xfrm>
          <a:prstGeom prst="rect">
            <a:avLst/>
          </a:prstGeom>
          <a:solidFill>
            <a:srgbClr val="EEA42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a:solidFill>
                <a:srgbClr val="FFFFFF"/>
              </a:solidFill>
              <a:ea typeface="ＭＳ Ｐゴシック" pitchFamily="-64" charset="-128"/>
              <a:cs typeface="ＭＳ Ｐゴシック" pitchFamily="-64" charset="-128"/>
            </a:endParaRPr>
          </a:p>
        </p:txBody>
      </p:sp>
      <p:sp>
        <p:nvSpPr>
          <p:cNvPr id="5" name="TextBox 4"/>
          <p:cNvSpPr txBox="1"/>
          <p:nvPr userDrawn="1"/>
        </p:nvSpPr>
        <p:spPr>
          <a:xfrm>
            <a:off x="857254" y="2303860"/>
            <a:ext cx="184731" cy="300082"/>
          </a:xfrm>
          <a:prstGeom prst="rect">
            <a:avLst/>
          </a:prstGeom>
          <a:noFill/>
        </p:spPr>
        <p:txBody>
          <a:bodyPr wrap="none">
            <a:prstTxWarp prst="textNoShape">
              <a:avLst/>
            </a:prstTxWarp>
            <a:spAutoFit/>
          </a:bodyPr>
          <a:lstStyle/>
          <a:p>
            <a:endParaRPr lang="en-US" sz="1350">
              <a:latin typeface="Calibri" pitchFamily="-64" charset="0"/>
            </a:endParaRPr>
          </a:p>
        </p:txBody>
      </p:sp>
      <p:sp>
        <p:nvSpPr>
          <p:cNvPr id="2" name="Title 1"/>
          <p:cNvSpPr>
            <a:spLocks noGrp="1"/>
          </p:cNvSpPr>
          <p:nvPr>
            <p:ph type="ctrTitle"/>
          </p:nvPr>
        </p:nvSpPr>
        <p:spPr>
          <a:xfrm>
            <a:off x="759565" y="1541198"/>
            <a:ext cx="6704967" cy="1131693"/>
          </a:xfrm>
          <a:prstGeom prst="rect">
            <a:avLst/>
          </a:prstGeom>
        </p:spPr>
        <p:txBody>
          <a:bodyPr anchor="ctr">
            <a:noAutofit/>
          </a:bodyPr>
          <a:lstStyle>
            <a:lvl1pPr algn="l">
              <a:defRPr kumimoji="0" lang="en-US" sz="3450" b="0" i="0" u="none" strike="noStrike" kern="0" cap="none" spc="0" normalizeH="0" baseline="0" noProof="0" smtClean="0">
                <a:ln>
                  <a:noFill/>
                </a:ln>
                <a:solidFill>
                  <a:schemeClr val="tx1"/>
                </a:solidFill>
                <a:effectLst/>
                <a:uLnTx/>
                <a:uFillTx/>
                <a:latin typeface="Arial"/>
                <a:ea typeface="ヒラギノ角ゴ Pro W3" charset="-128"/>
                <a:cs typeface="Arial"/>
              </a:defRPr>
            </a:lvl1pPr>
          </a:lstStyle>
          <a:p>
            <a:r>
              <a:rPr lang="en-US" dirty="0" smtClean="0"/>
              <a:t>Click to edit Master title style</a:t>
            </a:r>
            <a:endParaRPr lang="en-US" dirty="0"/>
          </a:p>
        </p:txBody>
      </p:sp>
      <p:sp>
        <p:nvSpPr>
          <p:cNvPr id="11" name="Slide Number Placeholder 13"/>
          <p:cNvSpPr>
            <a:spLocks noGrp="1"/>
          </p:cNvSpPr>
          <p:nvPr>
            <p:ph type="sldNum" sz="quarter" idx="10"/>
          </p:nvPr>
        </p:nvSpPr>
        <p:spPr>
          <a:xfrm>
            <a:off x="8506264" y="4889898"/>
            <a:ext cx="471685" cy="273844"/>
          </a:xfrm>
        </p:spPr>
        <p:txBody>
          <a:bodyPr/>
          <a:lstStyle/>
          <a:p>
            <a:fld id="{88A3E2CC-BA8F-834D-B8DA-579F14165F56}" type="slidenum">
              <a:rPr lang="en-US" smtClean="0"/>
              <a:pPr/>
              <a:t>‹#›</a:t>
            </a:fld>
            <a:endParaRPr lang="en-US" dirty="0"/>
          </a:p>
        </p:txBody>
      </p:sp>
      <p:sp>
        <p:nvSpPr>
          <p:cNvPr id="14" name="Rectangle 6"/>
          <p:cNvSpPr txBox="1">
            <a:spLocks noChangeArrowheads="1"/>
          </p:cNvSpPr>
          <p:nvPr userDrawn="1"/>
        </p:nvSpPr>
        <p:spPr>
          <a:xfrm>
            <a:off x="5324970" y="4925616"/>
            <a:ext cx="3181295" cy="217884"/>
          </a:xfrm>
          <a:prstGeom prst="rect">
            <a:avLst/>
          </a:prstGeom>
          <a:ln/>
        </p:spPr>
        <p:txBody>
          <a:bodyPr/>
          <a:lstStyle>
            <a:lvl1pPr>
              <a:defRPr sz="1100"/>
            </a:lvl1pPr>
          </a:lstStyle>
          <a:p>
            <a:pPr algn="r" eaLnBrk="1" hangingPunct="1"/>
            <a:endParaRPr lang="en-US" sz="825" dirty="0">
              <a:solidFill>
                <a:srgbClr val="FFFFFF"/>
              </a:solidFill>
            </a:endParaRPr>
          </a:p>
        </p:txBody>
      </p:sp>
      <p:sp>
        <p:nvSpPr>
          <p:cNvPr id="9" name="Rectangle 6"/>
          <p:cNvSpPr txBox="1">
            <a:spLocks noChangeArrowheads="1"/>
          </p:cNvSpPr>
          <p:nvPr userDrawn="1"/>
        </p:nvSpPr>
        <p:spPr>
          <a:xfrm>
            <a:off x="5477370" y="4935141"/>
            <a:ext cx="3181295" cy="217884"/>
          </a:xfrm>
          <a:prstGeom prst="rect">
            <a:avLst/>
          </a:prstGeom>
          <a:ln/>
        </p:spPr>
        <p:txBody>
          <a:bodyPr/>
          <a:lstStyle>
            <a:lvl1pPr>
              <a:defRPr sz="1100"/>
            </a:lvl1pPr>
          </a:lstStyle>
          <a:p>
            <a:pPr algn="r" eaLnBrk="1" hangingPunct="1"/>
            <a:r>
              <a:rPr lang="en-US" sz="825" dirty="0" smtClean="0">
                <a:solidFill>
                  <a:srgbClr val="FFFFFF"/>
                </a:solidFill>
              </a:rPr>
              <a:t>#PSTECH</a:t>
            </a:r>
            <a:endParaRPr lang="en-US" sz="825" dirty="0">
              <a:solidFill>
                <a:srgbClr val="FFFFFF"/>
              </a:solidFill>
            </a:endParaRPr>
          </a:p>
        </p:txBody>
      </p:sp>
    </p:spTree>
    <p:extLst>
      <p:ext uri="{BB962C8B-B14F-4D97-AF65-F5344CB8AC3E}">
        <p14:creationId xmlns:p14="http://schemas.microsoft.com/office/powerpoint/2010/main" val="234239203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914653"/>
            <a:ext cx="7467600" cy="8739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5791200" cy="6858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sz="1800"/>
            </a:lvl1pPr>
          </a:lstStyle>
          <a:p>
            <a:pPr>
              <a:defRPr/>
            </a:pPr>
            <a:r>
              <a:rPr lang="en-US" dirty="0" smtClean="0">
                <a:solidFill>
                  <a:prstClr val="black">
                    <a:tint val="75000"/>
                  </a:prstClr>
                </a:solidFill>
              </a:rPr>
              <a:t>@ThomasGawneCPA</a:t>
            </a:r>
            <a:endParaRPr lang="en-US" dirty="0">
              <a:solidFill>
                <a:prstClr val="black">
                  <a:tint val="75000"/>
                </a:prstClr>
              </a:solidFill>
            </a:endParaRPr>
          </a:p>
        </p:txBody>
      </p:sp>
    </p:spTree>
    <p:extLst>
      <p:ext uri="{BB962C8B-B14F-4D97-AF65-F5344CB8AC3E}">
        <p14:creationId xmlns:p14="http://schemas.microsoft.com/office/powerpoint/2010/main" val="263481967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43101"/>
            <a:ext cx="8229600" cy="265152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z="1800" dirty="0" smtClean="0">
                <a:solidFill>
                  <a:prstClr val="black">
                    <a:tint val="75000"/>
                  </a:prstClr>
                </a:solidFill>
              </a:rPr>
              <a:t>@ThomasGawneCPA</a:t>
            </a:r>
          </a:p>
          <a:p>
            <a:pPr>
              <a:defRPr/>
            </a:pPr>
            <a:endParaRPr lang="en-US" dirty="0">
              <a:solidFill>
                <a:prstClr val="black">
                  <a:tint val="75000"/>
                </a:prstClr>
              </a:solidFill>
            </a:endParaRPr>
          </a:p>
        </p:txBody>
      </p:sp>
    </p:spTree>
    <p:extLst>
      <p:ext uri="{BB962C8B-B14F-4D97-AF65-F5344CB8AC3E}">
        <p14:creationId xmlns:p14="http://schemas.microsoft.com/office/powerpoint/2010/main" val="427300223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43101"/>
            <a:ext cx="4038600" cy="265152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43101"/>
            <a:ext cx="4038600" cy="265152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sz="1800" dirty="0" smtClean="0">
                <a:solidFill>
                  <a:prstClr val="black">
                    <a:tint val="75000"/>
                  </a:prstClr>
                </a:solidFill>
              </a:rPr>
              <a:t>@ThomasGawneCPA</a:t>
            </a:r>
          </a:p>
          <a:p>
            <a:pPr>
              <a:defRPr/>
            </a:pPr>
            <a:endParaRPr lang="en-US" dirty="0">
              <a:solidFill>
                <a:prstClr val="black">
                  <a:tint val="75000"/>
                </a:prstClr>
              </a:solidFill>
            </a:endParaRPr>
          </a:p>
        </p:txBody>
      </p:sp>
    </p:spTree>
    <p:extLst>
      <p:ext uri="{BB962C8B-B14F-4D97-AF65-F5344CB8AC3E}">
        <p14:creationId xmlns:p14="http://schemas.microsoft.com/office/powerpoint/2010/main" val="78788671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sz="1800" dirty="0" smtClean="0">
                <a:solidFill>
                  <a:prstClr val="black">
                    <a:tint val="75000"/>
                  </a:prstClr>
                </a:solidFill>
              </a:rPr>
              <a:t>@ThomasGawneCPA</a:t>
            </a:r>
          </a:p>
          <a:p>
            <a:pPr>
              <a:defRPr/>
            </a:pPr>
            <a:endParaRPr lang="en-US" dirty="0">
              <a:solidFill>
                <a:prstClr val="black">
                  <a:tint val="75000"/>
                </a:prstClr>
              </a:solidFill>
            </a:endParaRPr>
          </a:p>
        </p:txBody>
      </p:sp>
    </p:spTree>
    <p:extLst>
      <p:ext uri="{BB962C8B-B14F-4D97-AF65-F5344CB8AC3E}">
        <p14:creationId xmlns:p14="http://schemas.microsoft.com/office/powerpoint/2010/main" val="16242870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Partial_Clou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554182"/>
            <a:ext cx="8487229" cy="4371504"/>
          </a:xfrm>
          <a:prstGeom prst="rect">
            <a:avLst/>
          </a:prstGeom>
        </p:spPr>
      </p:pic>
      <p:pic>
        <p:nvPicPr>
          <p:cNvPr id="15" name="Picture 14" descr="CPA.COM_Logo_White.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12247" y="334941"/>
            <a:ext cx="1301137" cy="973546"/>
          </a:xfrm>
          <a:prstGeom prst="rect">
            <a:avLst/>
          </a:prstGeom>
        </p:spPr>
      </p:pic>
      <p:pic>
        <p:nvPicPr>
          <p:cNvPr id="8" name="Picture 7" descr="CPA.com_Ad_Line_141029.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5800" y="4800958"/>
            <a:ext cx="1257300" cy="150446"/>
          </a:xfrm>
          <a:prstGeom prst="rect">
            <a:avLst/>
          </a:prstGeom>
        </p:spPr>
      </p:pic>
      <p:pic>
        <p:nvPicPr>
          <p:cNvPr id="9" name="Picture 8" descr="Firm_01.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63215" y="1687287"/>
            <a:ext cx="2931921" cy="3413881"/>
          </a:xfrm>
          <a:prstGeom prst="rect">
            <a:avLst/>
          </a:prstGeom>
        </p:spPr>
      </p:pic>
      <p:sp>
        <p:nvSpPr>
          <p:cNvPr id="2" name="Title 1"/>
          <p:cNvSpPr>
            <a:spLocks noGrp="1"/>
          </p:cNvSpPr>
          <p:nvPr>
            <p:ph type="ctrTitle" hasCustomPrompt="1"/>
          </p:nvPr>
        </p:nvSpPr>
        <p:spPr>
          <a:xfrm>
            <a:off x="685800" y="554183"/>
            <a:ext cx="4333724" cy="2292399"/>
          </a:xfrm>
        </p:spPr>
        <p:txBody>
          <a:bodyPr lIns="0" tIns="0" rIns="0" bIns="0" anchor="b" anchorCtr="0">
            <a:normAutofit/>
          </a:bodyPr>
          <a:lstStyle>
            <a:lvl1pPr indent="0" algn="l">
              <a:lnSpc>
                <a:spcPct val="80000"/>
              </a:lnSpc>
              <a:spcAft>
                <a:spcPts val="1200"/>
              </a:spcAft>
              <a:defRPr sz="3200" b="0" i="0" u="none" kern="1200" cap="all" spc="-100" baseline="0">
                <a:latin typeface="Impact"/>
                <a:cs typeface="Impac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4" y="2922348"/>
            <a:ext cx="4377411" cy="1471853"/>
          </a:xfrm>
          <a:prstGeom prst="rect">
            <a:avLst/>
          </a:prstGeo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783945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57253"/>
            <a:ext cx="5522912" cy="27432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6"/>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z="1800" dirty="0" smtClean="0">
                <a:solidFill>
                  <a:prstClr val="black">
                    <a:tint val="75000"/>
                  </a:prstClr>
                </a:solidFill>
              </a:rPr>
              <a:t>@ThomasGawneCPA</a:t>
            </a:r>
          </a:p>
          <a:p>
            <a:pPr>
              <a:defRPr/>
            </a:pPr>
            <a:endParaRPr lang="en-US" dirty="0">
              <a:solidFill>
                <a:prstClr val="black">
                  <a:tint val="75000"/>
                </a:prstClr>
              </a:solidFill>
            </a:endParaRPr>
          </a:p>
        </p:txBody>
      </p:sp>
    </p:spTree>
    <p:extLst>
      <p:ext uri="{BB962C8B-B14F-4D97-AF65-F5344CB8AC3E}">
        <p14:creationId xmlns:p14="http://schemas.microsoft.com/office/powerpoint/2010/main" val="156658816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MCOM 1st SLIDE">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4" name="Rectangle 13"/>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 name="Title 1"/>
          <p:cNvSpPr>
            <a:spLocks noGrp="1"/>
          </p:cNvSpPr>
          <p:nvPr userDrawn="1">
            <p:ph type="title"/>
          </p:nvPr>
        </p:nvSpPr>
        <p:spPr>
          <a:xfrm>
            <a:off x="463882" y="2444750"/>
            <a:ext cx="8229600" cy="857250"/>
          </a:xfrm>
        </p:spPr>
        <p:txBody>
          <a:bodyPr/>
          <a:lstStyle>
            <a:lvl1pPr>
              <a:defRPr b="1" i="0">
                <a:solidFill>
                  <a:srgbClr val="478DCE"/>
                </a:solidFill>
                <a:latin typeface="ZapfHumnst Dm BT"/>
                <a:cs typeface="ZapfHumnst Dm BT"/>
              </a:defRPr>
            </a:lvl1pPr>
          </a:lstStyle>
          <a:p>
            <a:r>
              <a:rPr lang="en-US" dirty="0" smtClean="0"/>
              <a:t>Click to edit Master title style</a:t>
            </a:r>
            <a:endParaRPr lang="en-US" dirty="0"/>
          </a:p>
        </p:txBody>
      </p:sp>
      <p:sp>
        <p:nvSpPr>
          <p:cNvPr id="10" name="Text Placeholder 9"/>
          <p:cNvSpPr>
            <a:spLocks noGrp="1"/>
          </p:cNvSpPr>
          <p:nvPr userDrawn="1">
            <p:ph type="body" sz="quarter" idx="13"/>
          </p:nvPr>
        </p:nvSpPr>
        <p:spPr>
          <a:xfrm>
            <a:off x="463715" y="3302002"/>
            <a:ext cx="8229600" cy="1605782"/>
          </a:xfrm>
        </p:spPr>
        <p:txBody>
          <a:bodyPr/>
          <a:lstStyle>
            <a:lvl1pPr>
              <a:buClr>
                <a:srgbClr val="478DCE"/>
              </a:buClr>
              <a:defRPr b="0" i="0">
                <a:solidFill>
                  <a:schemeClr val="tx1">
                    <a:lumMod val="65000"/>
                    <a:lumOff val="35000"/>
                  </a:schemeClr>
                </a:solidFill>
                <a:latin typeface="ZapfHumnst BT"/>
                <a:cs typeface="ZapfHumnst BT"/>
              </a:defRPr>
            </a:lvl1pPr>
            <a:lvl2pPr marL="742950" indent="-285750">
              <a:buClr>
                <a:srgbClr val="5DAE46"/>
              </a:buClr>
              <a:buFont typeface="Arial"/>
              <a:buChar char="•"/>
              <a:defRPr b="0" i="0">
                <a:solidFill>
                  <a:schemeClr val="tx1">
                    <a:lumMod val="65000"/>
                    <a:lumOff val="35000"/>
                  </a:schemeClr>
                </a:solidFill>
                <a:latin typeface="ZapfHumnst BT"/>
                <a:cs typeface="ZapfHumnst BT"/>
              </a:defRPr>
            </a:lvl2pPr>
            <a:lvl3pPr marL="1143000" indent="-228600">
              <a:buClr>
                <a:srgbClr val="F7963A"/>
              </a:buClr>
              <a:buFont typeface="Arial"/>
              <a:buChar char="•"/>
              <a:defRPr b="0" i="0">
                <a:solidFill>
                  <a:schemeClr val="tx1">
                    <a:lumMod val="65000"/>
                    <a:lumOff val="35000"/>
                  </a:schemeClr>
                </a:solidFill>
                <a:latin typeface="ZapfHumnst BT"/>
                <a:cs typeface="ZapfHumnst BT"/>
              </a:defRPr>
            </a:lvl3pPr>
            <a:lvl4pPr marL="1600200" indent="-228600">
              <a:buFont typeface="Arial"/>
              <a:buChar char="•"/>
              <a:defRPr b="0" i="0">
                <a:solidFill>
                  <a:schemeClr val="tx1">
                    <a:lumMod val="65000"/>
                    <a:lumOff val="35000"/>
                  </a:schemeClr>
                </a:solidFill>
                <a:latin typeface="ZapfHumnst BT"/>
                <a:cs typeface="ZapfHumnst BT"/>
              </a:defRPr>
            </a:lvl4pPr>
            <a:lvl5pPr marL="2057400" indent="-228600">
              <a:buClr>
                <a:srgbClr val="008080"/>
              </a:buClr>
              <a:buFont typeface="Arial"/>
              <a:buChar char="•"/>
              <a:defRPr b="0" i="0">
                <a:solidFill>
                  <a:schemeClr val="tx1">
                    <a:lumMod val="65000"/>
                    <a:lumOff val="35000"/>
                  </a:schemeClr>
                </a:solidFill>
                <a:latin typeface="ZapfHumnst BT"/>
                <a:cs typeface="ZapfHumnst B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2316" y="796659"/>
            <a:ext cx="6353741" cy="1292170"/>
          </a:xfrm>
          <a:prstGeom prst="rect">
            <a:avLst/>
          </a:prstGeom>
        </p:spPr>
      </p:pic>
      <p:sp>
        <p:nvSpPr>
          <p:cNvPr id="15" name="Date Placeholder 2"/>
          <p:cNvSpPr>
            <a:spLocks noGrp="1"/>
          </p:cNvSpPr>
          <p:nvPr>
            <p:ph type="dt" sz="half" idx="10"/>
          </p:nvPr>
        </p:nvSpPr>
        <p:spPr>
          <a:xfrm>
            <a:off x="232085" y="4718910"/>
            <a:ext cx="2281353" cy="273844"/>
          </a:xfrm>
        </p:spPr>
        <p:txBody>
          <a:bodyPr/>
          <a:lstStyle/>
          <a:p>
            <a:pPr>
              <a:defRPr/>
            </a:pPr>
            <a:fld id="{67618B40-924F-5E45-A048-20A026ACBCEB}" type="datetime1">
              <a:rPr lang="en-US"/>
              <a:pPr>
                <a:defRPr/>
              </a:pPr>
              <a:t>6/15/2015</a:t>
            </a:fld>
            <a:endParaRPr lang="en-US" dirty="0"/>
          </a:p>
        </p:txBody>
      </p:sp>
      <p:sp>
        <p:nvSpPr>
          <p:cNvPr id="16" name="Footer Placeholder 3"/>
          <p:cNvSpPr>
            <a:spLocks noGrp="1"/>
          </p:cNvSpPr>
          <p:nvPr>
            <p:ph type="ftr" sz="quarter" idx="11"/>
          </p:nvPr>
        </p:nvSpPr>
        <p:spPr>
          <a:xfrm>
            <a:off x="3124200" y="4718910"/>
            <a:ext cx="2895600" cy="273844"/>
          </a:xfrm>
        </p:spPr>
        <p:txBody>
          <a:bodyPr/>
          <a:lstStyle/>
          <a:p>
            <a:pPr>
              <a:defRPr/>
            </a:pPr>
            <a:r>
              <a:rPr lang="en-US" smtClean="0"/>
              <a:t>#SuperConf15</a:t>
            </a:r>
            <a:endParaRPr lang="en-US"/>
          </a:p>
        </p:txBody>
      </p:sp>
      <p:sp>
        <p:nvSpPr>
          <p:cNvPr id="17"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pPr>
                <a:defRPr/>
              </a:pPr>
              <a:t>‹#›</a:t>
            </a:fld>
            <a:endParaRPr lang="en-US" dirty="0"/>
          </a:p>
        </p:txBody>
      </p:sp>
    </p:spTree>
    <p:extLst>
      <p:ext uri="{BB962C8B-B14F-4D97-AF65-F5344CB8AC3E}">
        <p14:creationId xmlns:p14="http://schemas.microsoft.com/office/powerpoint/2010/main" val="10230781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MCON 1s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3" name="Rectangle 12"/>
          <p:cNvSpPr/>
          <p:nvPr userDrawn="1"/>
        </p:nvSpPr>
        <p:spPr>
          <a:xfrm>
            <a:off x="228600" y="171450"/>
            <a:ext cx="8686800" cy="4800600"/>
          </a:xfrm>
          <a:prstGeom prst="rect">
            <a:avLst/>
          </a:prstGeom>
          <a:solidFill>
            <a:srgbClr val="478DCE"/>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6" name="Rectangle 15"/>
          <p:cNvSpPr/>
          <p:nvPr userDrawn="1"/>
        </p:nvSpPr>
        <p:spPr>
          <a:xfrm>
            <a:off x="228600" y="4442182"/>
            <a:ext cx="8686800" cy="529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9" name="Title 1"/>
          <p:cNvSpPr>
            <a:spLocks noGrp="1"/>
          </p:cNvSpPr>
          <p:nvPr>
            <p:ph type="title"/>
          </p:nvPr>
        </p:nvSpPr>
        <p:spPr>
          <a:xfrm>
            <a:off x="450514" y="887768"/>
            <a:ext cx="8229600" cy="857250"/>
          </a:xfrm>
        </p:spPr>
        <p:txBody>
          <a:bodyPr/>
          <a:lstStyle>
            <a:lvl1pPr>
              <a:defRPr b="1">
                <a:solidFill>
                  <a:schemeClr val="bg1"/>
                </a:solidFill>
              </a:defRPr>
            </a:lvl1p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450347" y="1814764"/>
            <a:ext cx="8229600" cy="18541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58654" y="4544535"/>
            <a:ext cx="4226692" cy="170609"/>
          </a:xfrm>
          <a:prstGeom prst="rect">
            <a:avLst/>
          </a:prstGeom>
        </p:spPr>
      </p:pic>
      <p:cxnSp>
        <p:nvCxnSpPr>
          <p:cNvPr id="14" name="Straight Connector 13"/>
          <p:cNvCxnSpPr/>
          <p:nvPr userDrawn="1"/>
        </p:nvCxnSpPr>
        <p:spPr>
          <a:xfrm>
            <a:off x="228600" y="4442181"/>
            <a:ext cx="8686800" cy="0"/>
          </a:xfrm>
          <a:prstGeom prst="line">
            <a:avLst/>
          </a:prstGeom>
          <a:ln w="38100">
            <a:solidFill>
              <a:srgbClr val="F7963A"/>
            </a:solidFill>
          </a:ln>
          <a:effectLst/>
        </p:spPr>
        <p:style>
          <a:lnRef idx="2">
            <a:schemeClr val="accent1"/>
          </a:lnRef>
          <a:fillRef idx="0">
            <a:schemeClr val="accent1"/>
          </a:fillRef>
          <a:effectRef idx="1">
            <a:schemeClr val="accent1"/>
          </a:effectRef>
          <a:fontRef idx="minor">
            <a:schemeClr val="tx1"/>
          </a:fontRef>
        </p:style>
      </p:cxnSp>
      <p:sp>
        <p:nvSpPr>
          <p:cNvPr id="17" name="Date Placeholder 2"/>
          <p:cNvSpPr>
            <a:spLocks noGrp="1"/>
          </p:cNvSpPr>
          <p:nvPr>
            <p:ph type="dt" sz="half" idx="10"/>
          </p:nvPr>
        </p:nvSpPr>
        <p:spPr>
          <a:xfrm>
            <a:off x="232085" y="4718910"/>
            <a:ext cx="2281353" cy="273844"/>
          </a:xfrm>
        </p:spPr>
        <p:txBody>
          <a:bodyPr/>
          <a:lstStyle/>
          <a:p>
            <a:pPr>
              <a:defRPr/>
            </a:pPr>
            <a:fld id="{2B1F25D0-A704-3B41-91D7-0351B2A613C0}" type="datetime1">
              <a:rPr lang="en-US"/>
              <a:pPr>
                <a:defRPr/>
              </a:pPr>
              <a:t>6/15/2015</a:t>
            </a:fld>
            <a:endParaRPr lang="en-US" dirty="0"/>
          </a:p>
        </p:txBody>
      </p:sp>
      <p:sp>
        <p:nvSpPr>
          <p:cNvPr id="18" name="Footer Placeholder 3"/>
          <p:cNvSpPr>
            <a:spLocks noGrp="1"/>
          </p:cNvSpPr>
          <p:nvPr>
            <p:ph type="ftr" sz="quarter" idx="11"/>
          </p:nvPr>
        </p:nvSpPr>
        <p:spPr>
          <a:xfrm>
            <a:off x="3124200" y="4718910"/>
            <a:ext cx="2895600" cy="273844"/>
          </a:xfrm>
        </p:spPr>
        <p:txBody>
          <a:bodyPr/>
          <a:lstStyle/>
          <a:p>
            <a:pPr>
              <a:defRPr/>
            </a:pPr>
            <a:r>
              <a:rPr lang="en-US" smtClean="0"/>
              <a:t>#SuperConf15</a:t>
            </a:r>
            <a:endParaRPr lang="en-US"/>
          </a:p>
        </p:txBody>
      </p:sp>
      <p:sp>
        <p:nvSpPr>
          <p:cNvPr id="19"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pPr>
                <a:defRPr/>
              </a:pPr>
              <a:t>‹#›</a:t>
            </a:fld>
            <a:endParaRPr lang="en-US" dirty="0"/>
          </a:p>
        </p:txBody>
      </p:sp>
    </p:spTree>
    <p:extLst>
      <p:ext uri="{BB962C8B-B14F-4D97-AF65-F5344CB8AC3E}">
        <p14:creationId xmlns:p14="http://schemas.microsoft.com/office/powerpoint/2010/main" val="219646789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MALLI 1st SLIDE">
    <p:spTree>
      <p:nvGrpSpPr>
        <p:cNvPr id="1" name=""/>
        <p:cNvGrpSpPr/>
        <p:nvPr/>
      </p:nvGrpSpPr>
      <p:grpSpPr>
        <a:xfrm>
          <a:off x="0" y="0"/>
          <a:ext cx="0" cy="0"/>
          <a:chOff x="0" y="0"/>
          <a:chExt cx="0" cy="0"/>
        </a:xfrm>
      </p:grpSpPr>
      <p:sp>
        <p:nvSpPr>
          <p:cNvPr id="16" name="Rectangle 15"/>
          <p:cNvSpPr/>
          <p:nvPr userDrawn="1"/>
        </p:nvSpPr>
        <p:spPr>
          <a:xfrm>
            <a:off x="0" y="0"/>
            <a:ext cx="9144000" cy="5143500"/>
          </a:xfrm>
          <a:prstGeom prst="rect">
            <a:avLst/>
          </a:prstGeom>
          <a:solidFill>
            <a:srgbClr val="478D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7" name="Rectangle 16"/>
          <p:cNvSpPr/>
          <p:nvPr userDrawn="1"/>
        </p:nvSpPr>
        <p:spPr>
          <a:xfrm>
            <a:off x="228600" y="171450"/>
            <a:ext cx="8686800" cy="4800600"/>
          </a:xfrm>
          <a:prstGeom prst="rect">
            <a:avLst/>
          </a:prstGeom>
          <a:solidFill>
            <a:srgbClr val="F7963A"/>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8" name="Rectangle 17"/>
          <p:cNvSpPr/>
          <p:nvPr userDrawn="1"/>
        </p:nvSpPr>
        <p:spPr>
          <a:xfrm>
            <a:off x="228600" y="4442182"/>
            <a:ext cx="8686800" cy="529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cxnSp>
        <p:nvCxnSpPr>
          <p:cNvPr id="20" name="Straight Connector 19"/>
          <p:cNvCxnSpPr/>
          <p:nvPr userDrawn="1"/>
        </p:nvCxnSpPr>
        <p:spPr>
          <a:xfrm>
            <a:off x="228600" y="4442181"/>
            <a:ext cx="8686800" cy="0"/>
          </a:xfrm>
          <a:prstGeom prst="line">
            <a:avLst/>
          </a:prstGeom>
          <a:ln w="38100">
            <a:solidFill>
              <a:srgbClr val="478DCE"/>
            </a:solidFill>
          </a:ln>
          <a:effectLst/>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a:xfrm>
            <a:off x="232085" y="4718910"/>
            <a:ext cx="2281353" cy="273844"/>
          </a:xfrm>
        </p:spPr>
        <p:txBody>
          <a:bodyPr/>
          <a:lstStyle/>
          <a:p>
            <a:pPr>
              <a:defRPr/>
            </a:pPr>
            <a:fld id="{C6096325-98AF-4F4A-905F-1BAC8F02EBEF}" type="datetime1">
              <a:rPr lang="en-US"/>
              <a:pPr>
                <a:defRPr/>
              </a:pPr>
              <a:t>6/15/2015</a:t>
            </a:fld>
            <a:endParaRPr lang="en-US" dirty="0"/>
          </a:p>
        </p:txBody>
      </p:sp>
      <p:sp>
        <p:nvSpPr>
          <p:cNvPr id="4" name="Footer Placeholder 3"/>
          <p:cNvSpPr>
            <a:spLocks noGrp="1"/>
          </p:cNvSpPr>
          <p:nvPr>
            <p:ph type="ftr" sz="quarter" idx="11"/>
          </p:nvPr>
        </p:nvSpPr>
        <p:spPr>
          <a:xfrm>
            <a:off x="3124200" y="4718910"/>
            <a:ext cx="2895600" cy="273844"/>
          </a:xfrm>
        </p:spPr>
        <p:txBody>
          <a:bodyPr/>
          <a:lstStyle/>
          <a:p>
            <a:pPr>
              <a:defRPr/>
            </a:pPr>
            <a:r>
              <a:rPr lang="en-US" smtClean="0"/>
              <a:t>#SuperConf15</a:t>
            </a:r>
            <a:endParaRPr lang="en-US"/>
          </a:p>
        </p:txBody>
      </p:sp>
      <p:sp>
        <p:nvSpPr>
          <p:cNvPr id="5"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pPr>
                <a:defRPr/>
              </a:pPr>
              <a:t>‹#›</a:t>
            </a:fld>
            <a:endParaRPr lang="en-US" dirty="0"/>
          </a:p>
        </p:txBody>
      </p:sp>
      <p:sp>
        <p:nvSpPr>
          <p:cNvPr id="11" name="Title 1"/>
          <p:cNvSpPr>
            <a:spLocks noGrp="1"/>
          </p:cNvSpPr>
          <p:nvPr>
            <p:ph type="title"/>
          </p:nvPr>
        </p:nvSpPr>
        <p:spPr>
          <a:xfrm>
            <a:off x="463882" y="1019528"/>
            <a:ext cx="8229600" cy="857250"/>
          </a:xfrm>
        </p:spPr>
        <p:txBody>
          <a:bodyPr/>
          <a:lstStyle>
            <a:lvl1pPr>
              <a:defRPr b="1">
                <a:solidFill>
                  <a:schemeClr val="bg1"/>
                </a:solidFill>
              </a:defRPr>
            </a:lvl1pPr>
          </a:lstStyle>
          <a:p>
            <a:r>
              <a:rPr lang="en-US" dirty="0" smtClean="0"/>
              <a:t>Click to edit Master title style</a:t>
            </a:r>
            <a:endParaRPr lang="en-US" dirty="0"/>
          </a:p>
        </p:txBody>
      </p:sp>
      <p:sp>
        <p:nvSpPr>
          <p:cNvPr id="12" name="Text Placeholder 9"/>
          <p:cNvSpPr>
            <a:spLocks noGrp="1"/>
          </p:cNvSpPr>
          <p:nvPr>
            <p:ph type="body" sz="quarter" idx="13"/>
          </p:nvPr>
        </p:nvSpPr>
        <p:spPr>
          <a:xfrm>
            <a:off x="463715" y="1938118"/>
            <a:ext cx="8229600" cy="134977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654" y="4544535"/>
            <a:ext cx="4226692" cy="170609"/>
          </a:xfrm>
          <a:prstGeom prst="rect">
            <a:avLst/>
          </a:prstGeom>
        </p:spPr>
      </p:pic>
    </p:spTree>
    <p:extLst>
      <p:ext uri="{BB962C8B-B14F-4D97-AF65-F5344CB8AC3E}">
        <p14:creationId xmlns:p14="http://schemas.microsoft.com/office/powerpoint/2010/main" val="142691072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MTRA 1st SLIDE">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3" name="Rectangle 12"/>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9" name="Title 1"/>
          <p:cNvSpPr>
            <a:spLocks noGrp="1"/>
          </p:cNvSpPr>
          <p:nvPr>
            <p:ph type="title"/>
          </p:nvPr>
        </p:nvSpPr>
        <p:spPr>
          <a:xfrm>
            <a:off x="470566" y="887768"/>
            <a:ext cx="8229600" cy="857250"/>
          </a:xfrm>
        </p:spPr>
        <p:txBody>
          <a:bodyPr/>
          <a:lstStyle>
            <a:lvl1pPr>
              <a:defRPr b="1">
                <a:solidFill>
                  <a:srgbClr val="478DCE"/>
                </a:solidFill>
              </a:defRPr>
            </a:lvl1p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470399" y="1814766"/>
            <a:ext cx="8229600" cy="1769459"/>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Date Placeholder 2"/>
          <p:cNvSpPr>
            <a:spLocks noGrp="1"/>
          </p:cNvSpPr>
          <p:nvPr>
            <p:ph type="dt" sz="half" idx="10"/>
          </p:nvPr>
        </p:nvSpPr>
        <p:spPr>
          <a:xfrm>
            <a:off x="232085" y="4718910"/>
            <a:ext cx="2281353" cy="273844"/>
          </a:xfrm>
        </p:spPr>
        <p:txBody>
          <a:bodyPr/>
          <a:lstStyle/>
          <a:p>
            <a:pPr>
              <a:defRPr/>
            </a:pPr>
            <a:fld id="{93968C7F-C133-E24D-9DE8-732FB1C4FBED}" type="datetime1">
              <a:rPr lang="en-US"/>
              <a:pPr>
                <a:defRPr/>
              </a:pPr>
              <a:t>6/15/2015</a:t>
            </a:fld>
            <a:endParaRPr lang="en-US" dirty="0"/>
          </a:p>
        </p:txBody>
      </p:sp>
      <p:sp>
        <p:nvSpPr>
          <p:cNvPr id="19" name="Footer Placeholder 3"/>
          <p:cNvSpPr>
            <a:spLocks noGrp="1"/>
          </p:cNvSpPr>
          <p:nvPr>
            <p:ph type="ftr" sz="quarter" idx="11"/>
          </p:nvPr>
        </p:nvSpPr>
        <p:spPr>
          <a:xfrm>
            <a:off x="3124200" y="4718910"/>
            <a:ext cx="2895600" cy="273844"/>
          </a:xfrm>
        </p:spPr>
        <p:txBody>
          <a:bodyPr/>
          <a:lstStyle/>
          <a:p>
            <a:pPr>
              <a:defRPr/>
            </a:pPr>
            <a:r>
              <a:rPr lang="en-US" smtClean="0"/>
              <a:t>#SuperConf15</a:t>
            </a:r>
            <a:endParaRPr lang="en-US"/>
          </a:p>
        </p:txBody>
      </p:sp>
      <p:sp>
        <p:nvSpPr>
          <p:cNvPr id="20"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pPr>
                <a:defRPr/>
              </a:pPr>
              <a:t>‹#›</a:t>
            </a:fld>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654" y="4544535"/>
            <a:ext cx="4226692" cy="170609"/>
          </a:xfrm>
          <a:prstGeom prst="rect">
            <a:avLst/>
          </a:prstGeom>
        </p:spPr>
      </p:pic>
      <p:cxnSp>
        <p:nvCxnSpPr>
          <p:cNvPr id="22" name="Straight Connector 21"/>
          <p:cNvCxnSpPr/>
          <p:nvPr userDrawn="1"/>
        </p:nvCxnSpPr>
        <p:spPr>
          <a:xfrm>
            <a:off x="228600" y="4442181"/>
            <a:ext cx="8686800" cy="0"/>
          </a:xfrm>
          <a:prstGeom prst="line">
            <a:avLst/>
          </a:prstGeom>
          <a:ln w="38100">
            <a:solidFill>
              <a:srgbClr val="478DC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017687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MC TITLE AND CONTENT">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0" name="Rectangle 9"/>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1166027" y="205979"/>
            <a:ext cx="6815221" cy="857250"/>
          </a:xfrm>
        </p:spPr>
        <p:txBody>
          <a:bodyPr/>
          <a:lstStyle>
            <a:lvl1pPr>
              <a:defRPr b="1">
                <a:solidFill>
                  <a:srgbClr val="478DC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66023" y="1200151"/>
            <a:ext cx="6815220" cy="3394472"/>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2015 Icon.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6" y="4747588"/>
            <a:ext cx="1055549" cy="234362"/>
          </a:xfrm>
          <a:prstGeom prst="rect">
            <a:avLst/>
          </a:prstGeom>
        </p:spPr>
      </p:pic>
      <p:sp>
        <p:nvSpPr>
          <p:cNvPr id="15" name="Footer Placeholder 3"/>
          <p:cNvSpPr>
            <a:spLocks noGrp="1"/>
          </p:cNvSpPr>
          <p:nvPr>
            <p:ph type="ftr" sz="quarter" idx="11"/>
          </p:nvPr>
        </p:nvSpPr>
        <p:spPr>
          <a:xfrm>
            <a:off x="3124200" y="4718910"/>
            <a:ext cx="2895600" cy="273844"/>
          </a:xfrm>
        </p:spPr>
        <p:txBody>
          <a:bodyPr/>
          <a:lstStyle/>
          <a:p>
            <a:pPr>
              <a:defRPr/>
            </a:pPr>
            <a:r>
              <a:rPr lang="en-US" smtClean="0"/>
              <a:t>#SuperConf15</a:t>
            </a:r>
            <a:endParaRPr lang="en-US" dirty="0"/>
          </a:p>
        </p:txBody>
      </p:sp>
      <p:sp>
        <p:nvSpPr>
          <p:cNvPr id="16"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pPr>
                <a:defRPr/>
              </a:pPr>
              <a:t>‹#›</a:t>
            </a:fld>
            <a:endParaRPr lang="en-US" dirty="0"/>
          </a:p>
        </p:txBody>
      </p:sp>
    </p:spTree>
    <p:extLst>
      <p:ext uri="{BB962C8B-B14F-4D97-AF65-F5344CB8AC3E}">
        <p14:creationId xmlns:p14="http://schemas.microsoft.com/office/powerpoint/2010/main" val="7221833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MT TITLE AND CONTENT">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1" name="Rectangle 10"/>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1166028" y="205979"/>
            <a:ext cx="6815221" cy="857250"/>
          </a:xfrm>
        </p:spPr>
        <p:txBody>
          <a:bodyPr/>
          <a:lstStyle>
            <a:lvl1pPr>
              <a:defRPr b="1">
                <a:solidFill>
                  <a:srgbClr val="478DCE"/>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66024" y="1200151"/>
            <a:ext cx="6815220" cy="3394472"/>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Footer Placeholder 3"/>
          <p:cNvSpPr>
            <a:spLocks noGrp="1"/>
          </p:cNvSpPr>
          <p:nvPr>
            <p:ph type="ftr" sz="quarter" idx="11"/>
          </p:nvPr>
        </p:nvSpPr>
        <p:spPr>
          <a:xfrm>
            <a:off x="3124200" y="4718910"/>
            <a:ext cx="2895600" cy="273844"/>
          </a:xfrm>
        </p:spPr>
        <p:txBody>
          <a:bodyPr/>
          <a:lstStyle/>
          <a:p>
            <a:pPr>
              <a:defRPr/>
            </a:pPr>
            <a:r>
              <a:rPr lang="en-US" smtClean="0"/>
              <a:t>#SuperConf15</a:t>
            </a:r>
            <a:endParaRPr lang="en-US" dirty="0"/>
          </a:p>
        </p:txBody>
      </p:sp>
      <p:sp>
        <p:nvSpPr>
          <p:cNvPr id="16"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pPr>
                <a:defRPr/>
              </a:pPr>
              <a:t>‹#›</a:t>
            </a:fld>
            <a:endParaRPr lang="en-US" dirty="0"/>
          </a:p>
        </p:txBody>
      </p:sp>
      <p:pic>
        <p:nvPicPr>
          <p:cNvPr id="4" name="Picture 3" descr="2015 SuperConference 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949" y="4607791"/>
            <a:ext cx="2177569" cy="336242"/>
          </a:xfrm>
          <a:prstGeom prst="rect">
            <a:avLst/>
          </a:prstGeom>
        </p:spPr>
      </p:pic>
    </p:spTree>
    <p:extLst>
      <p:ext uri="{BB962C8B-B14F-4D97-AF65-F5344CB8AC3E}">
        <p14:creationId xmlns:p14="http://schemas.microsoft.com/office/powerpoint/2010/main" val="41154915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M TITLE AND CONTENT">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4" name="Rectangle 13"/>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8" name="Title 1"/>
          <p:cNvSpPr>
            <a:spLocks noGrp="1"/>
          </p:cNvSpPr>
          <p:nvPr>
            <p:ph type="title"/>
          </p:nvPr>
        </p:nvSpPr>
        <p:spPr>
          <a:xfrm>
            <a:off x="1166028" y="205979"/>
            <a:ext cx="6815221" cy="857250"/>
          </a:xfrm>
        </p:spPr>
        <p:txBody>
          <a:bodyPr/>
          <a:lstStyle>
            <a:lvl1pPr>
              <a:defRPr b="1">
                <a:solidFill>
                  <a:srgbClr val="478DCE"/>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1166024" y="1200151"/>
            <a:ext cx="6815220" cy="3394472"/>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2015 Icon.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6" y="4747588"/>
            <a:ext cx="1055549" cy="234362"/>
          </a:xfrm>
          <a:prstGeom prst="rect">
            <a:avLst/>
          </a:prstGeom>
        </p:spPr>
      </p:pic>
      <p:sp>
        <p:nvSpPr>
          <p:cNvPr id="17" name="Footer Placeholder 3"/>
          <p:cNvSpPr>
            <a:spLocks noGrp="1"/>
          </p:cNvSpPr>
          <p:nvPr>
            <p:ph type="ftr" sz="quarter" idx="11"/>
          </p:nvPr>
        </p:nvSpPr>
        <p:spPr>
          <a:xfrm>
            <a:off x="3124200" y="4718910"/>
            <a:ext cx="2895600" cy="273844"/>
          </a:xfrm>
        </p:spPr>
        <p:txBody>
          <a:bodyPr/>
          <a:lstStyle/>
          <a:p>
            <a:pPr>
              <a:defRPr/>
            </a:pPr>
            <a:r>
              <a:rPr lang="en-US" smtClean="0"/>
              <a:t>#SuperConf15</a:t>
            </a:r>
            <a:endParaRPr lang="en-US" dirty="0"/>
          </a:p>
        </p:txBody>
      </p:sp>
      <p:sp>
        <p:nvSpPr>
          <p:cNvPr id="18"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pPr>
                <a:defRPr/>
              </a:pPr>
              <a:t>‹#›</a:t>
            </a:fld>
            <a:endParaRPr lang="en-US" dirty="0"/>
          </a:p>
        </p:txBody>
      </p:sp>
    </p:spTree>
    <p:extLst>
      <p:ext uri="{BB962C8B-B14F-4D97-AF65-F5344CB8AC3E}">
        <p14:creationId xmlns:p14="http://schemas.microsoft.com/office/powerpoint/2010/main" val="230897277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RM BLANK">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 name="Rectangle 5"/>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0" name="Footer Placeholder 3"/>
          <p:cNvSpPr>
            <a:spLocks noGrp="1"/>
          </p:cNvSpPr>
          <p:nvPr>
            <p:ph type="ftr" sz="quarter" idx="11"/>
          </p:nvPr>
        </p:nvSpPr>
        <p:spPr>
          <a:xfrm>
            <a:off x="3124200" y="4718910"/>
            <a:ext cx="2895600" cy="273844"/>
          </a:xfrm>
        </p:spPr>
        <p:txBody>
          <a:bodyPr/>
          <a:lstStyle/>
          <a:p>
            <a:pPr>
              <a:defRPr/>
            </a:pPr>
            <a:r>
              <a:rPr lang="en-US" smtClean="0"/>
              <a:t>#SuperConf15</a:t>
            </a:r>
            <a:endParaRPr lang="en-US" dirty="0"/>
          </a:p>
        </p:txBody>
      </p:sp>
      <p:sp>
        <p:nvSpPr>
          <p:cNvPr id="11"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pPr>
                <a:defRPr/>
              </a:pPr>
              <a:t>‹#›</a:t>
            </a:fld>
            <a:endParaRPr lang="en-US" dirty="0"/>
          </a:p>
        </p:txBody>
      </p:sp>
      <p:pic>
        <p:nvPicPr>
          <p:cNvPr id="8" name="Picture 7" descr="2015 SuperConference 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949" y="4607791"/>
            <a:ext cx="2177569" cy="336242"/>
          </a:xfrm>
          <a:prstGeom prst="rect">
            <a:avLst/>
          </a:prstGeom>
        </p:spPr>
      </p:pic>
    </p:spTree>
    <p:extLst>
      <p:ext uri="{BB962C8B-B14F-4D97-AF65-F5344CB8AC3E}">
        <p14:creationId xmlns:p14="http://schemas.microsoft.com/office/powerpoint/2010/main" val="75397175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RM PICTURE AND CAPTION">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2" name="Rectangle 11"/>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1792288" y="3600451"/>
            <a:ext cx="5486400" cy="425054"/>
          </a:xfrm>
        </p:spPr>
        <p:txBody>
          <a:bodyPr anchor="b"/>
          <a:lstStyle>
            <a:lvl1pPr algn="l">
              <a:defRPr sz="2000" b="1">
                <a:solidFill>
                  <a:srgbClr val="478DCE"/>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solidFill>
                  <a:srgbClr val="5959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Footer Placeholder 3"/>
          <p:cNvSpPr>
            <a:spLocks noGrp="1"/>
          </p:cNvSpPr>
          <p:nvPr>
            <p:ph type="ftr" sz="quarter" idx="11"/>
          </p:nvPr>
        </p:nvSpPr>
        <p:spPr>
          <a:xfrm>
            <a:off x="3124200" y="4718910"/>
            <a:ext cx="2895600" cy="273844"/>
          </a:xfrm>
        </p:spPr>
        <p:txBody>
          <a:bodyPr/>
          <a:lstStyle/>
          <a:p>
            <a:pPr>
              <a:defRPr/>
            </a:pPr>
            <a:r>
              <a:rPr lang="en-US" smtClean="0"/>
              <a:t>#SuperConf15</a:t>
            </a:r>
            <a:endParaRPr lang="en-US" dirty="0"/>
          </a:p>
        </p:txBody>
      </p:sp>
      <p:sp>
        <p:nvSpPr>
          <p:cNvPr id="15"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pPr>
                <a:defRPr/>
              </a:pPr>
              <a:t>‹#›</a:t>
            </a:fld>
            <a:endParaRPr lang="en-US" dirty="0"/>
          </a:p>
        </p:txBody>
      </p:sp>
      <p:pic>
        <p:nvPicPr>
          <p:cNvPr id="10" name="Picture 9" descr="2015 Icon.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6" y="4747588"/>
            <a:ext cx="1055549" cy="234362"/>
          </a:xfrm>
          <a:prstGeom prst="rect">
            <a:avLst/>
          </a:prstGeom>
        </p:spPr>
      </p:pic>
    </p:spTree>
    <p:extLst>
      <p:ext uri="{BB962C8B-B14F-4D97-AF65-F5344CB8AC3E}">
        <p14:creationId xmlns:p14="http://schemas.microsoft.com/office/powerpoint/2010/main" val="867838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Partial_Clou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554182"/>
            <a:ext cx="8487229" cy="4371504"/>
          </a:xfrm>
          <a:prstGeom prst="rect">
            <a:avLst/>
          </a:prstGeom>
        </p:spPr>
      </p:pic>
      <p:sp>
        <p:nvSpPr>
          <p:cNvPr id="2" name="Title 1"/>
          <p:cNvSpPr>
            <a:spLocks noGrp="1"/>
          </p:cNvSpPr>
          <p:nvPr>
            <p:ph type="ctrTitle" hasCustomPrompt="1"/>
          </p:nvPr>
        </p:nvSpPr>
        <p:spPr>
          <a:xfrm>
            <a:off x="685800" y="554183"/>
            <a:ext cx="4762500" cy="2292399"/>
          </a:xfrm>
        </p:spPr>
        <p:txBody>
          <a:bodyPr lIns="0" tIns="0" rIns="0" bIns="0" anchor="b" anchorCtr="0">
            <a:normAutofit/>
          </a:bodyPr>
          <a:lstStyle>
            <a:lvl1pPr indent="0" algn="l">
              <a:lnSpc>
                <a:spcPct val="80000"/>
              </a:lnSpc>
              <a:spcAft>
                <a:spcPts val="1200"/>
              </a:spcAft>
              <a:defRPr sz="3200" b="0" i="0" u="none" kern="1200" cap="all" spc="-100" baseline="0">
                <a:latin typeface="Impact"/>
                <a:cs typeface="Impac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922348"/>
            <a:ext cx="4762500" cy="1471853"/>
          </a:xfrm>
          <a:prstGeom prst="rect">
            <a:avLst/>
          </a:prstGeo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Slide Number Placeholder 5"/>
          <p:cNvSpPr>
            <a:spLocks noGrp="1"/>
          </p:cNvSpPr>
          <p:nvPr>
            <p:ph type="sldNum" sz="quarter" idx="4"/>
          </p:nvPr>
        </p:nvSpPr>
        <p:spPr>
          <a:xfrm>
            <a:off x="8212670" y="226617"/>
            <a:ext cx="799713" cy="273844"/>
          </a:xfrm>
          <a:prstGeom prst="rect">
            <a:avLst/>
          </a:prstGeom>
        </p:spPr>
        <p:txBody>
          <a:bodyPr vert="horz" lIns="0" tIns="0" rIns="0" bIns="0" rtlCol="0" anchor="ctr"/>
          <a:lstStyle>
            <a:lvl1pPr algn="r">
              <a:defRPr sz="1200">
                <a:solidFill>
                  <a:srgbClr val="FFFFFF"/>
                </a:solidFill>
              </a:defRPr>
            </a:lvl1pPr>
          </a:lstStyle>
          <a:p>
            <a:fld id="{75C5847C-E2BB-8349-BE19-ACDA8EAA559E}" type="slidenum">
              <a:rPr lang="en-US" smtClean="0"/>
              <a:pPr/>
              <a:t>‹#›</a:t>
            </a:fld>
            <a:endParaRPr lang="en-US" dirty="0"/>
          </a:p>
        </p:txBody>
      </p:sp>
      <p:pic>
        <p:nvPicPr>
          <p:cNvPr id="12" name="Picture 11" descr="CPA.COM_Logo_White.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9938" y="4485676"/>
            <a:ext cx="622442" cy="465728"/>
          </a:xfrm>
          <a:prstGeom prst="rect">
            <a:avLst/>
          </a:prstGeom>
        </p:spPr>
      </p:pic>
    </p:spTree>
    <p:extLst>
      <p:ext uri="{BB962C8B-B14F-4D97-AF65-F5344CB8AC3E}">
        <p14:creationId xmlns:p14="http://schemas.microsoft.com/office/powerpoint/2010/main" val="263337833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1_RM PICTURE AND CAPTION">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3" name="Rectangle 12"/>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1792288" y="3600451"/>
            <a:ext cx="5486400" cy="425054"/>
          </a:xfr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Footer Placeholder 3"/>
          <p:cNvSpPr>
            <a:spLocks noGrp="1"/>
          </p:cNvSpPr>
          <p:nvPr>
            <p:ph type="ftr" sz="quarter" idx="11"/>
          </p:nvPr>
        </p:nvSpPr>
        <p:spPr>
          <a:xfrm>
            <a:off x="3124200" y="4718910"/>
            <a:ext cx="2895600" cy="273844"/>
          </a:xfrm>
        </p:spPr>
        <p:txBody>
          <a:bodyPr/>
          <a:lstStyle/>
          <a:p>
            <a:pPr>
              <a:defRPr/>
            </a:pPr>
            <a:r>
              <a:rPr lang="en-US" smtClean="0"/>
              <a:t>#SuperConf15</a:t>
            </a:r>
            <a:endParaRPr lang="en-US" dirty="0"/>
          </a:p>
        </p:txBody>
      </p:sp>
      <p:sp>
        <p:nvSpPr>
          <p:cNvPr id="15"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pPr>
                <a:defRPr/>
              </a:pPr>
              <a:t>‹#›</a:t>
            </a:fld>
            <a:endParaRPr lang="en-US" dirty="0"/>
          </a:p>
        </p:txBody>
      </p:sp>
      <p:pic>
        <p:nvPicPr>
          <p:cNvPr id="11" name="Picture 10" descr="2015 SuperConference 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949" y="4607791"/>
            <a:ext cx="2177569" cy="336242"/>
          </a:xfrm>
          <a:prstGeom prst="rect">
            <a:avLst/>
          </a:prstGeom>
        </p:spPr>
      </p:pic>
    </p:spTree>
    <p:extLst>
      <p:ext uri="{BB962C8B-B14F-4D97-AF65-F5344CB8AC3E}">
        <p14:creationId xmlns:p14="http://schemas.microsoft.com/office/powerpoint/2010/main" val="244413414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M END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5" name="Rectangle 4"/>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6387" y="4525798"/>
            <a:ext cx="1926692" cy="391835"/>
          </a:xfrm>
          <a:prstGeom prst="rect">
            <a:avLst/>
          </a:prstGeom>
        </p:spPr>
      </p:pic>
      <p:cxnSp>
        <p:nvCxnSpPr>
          <p:cNvPr id="6" name="Straight Connector 5"/>
          <p:cNvCxnSpPr/>
          <p:nvPr userDrawn="1"/>
        </p:nvCxnSpPr>
        <p:spPr>
          <a:xfrm>
            <a:off x="228600" y="4442181"/>
            <a:ext cx="8686800" cy="0"/>
          </a:xfrm>
          <a:prstGeom prst="line">
            <a:avLst/>
          </a:prstGeom>
          <a:ln w="38100">
            <a:solidFill>
              <a:srgbClr val="478DC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181806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508680" y="265342"/>
            <a:ext cx="8178120" cy="675758"/>
          </a:xfrm>
          <a:prstGeom prst="rect">
            <a:avLst/>
          </a:prstGeom>
        </p:spPr>
        <p:txBody>
          <a:bodyPr anchor="ctr">
            <a:normAutofit/>
          </a:bodyPr>
          <a:lstStyle>
            <a:lvl1pPr algn="l">
              <a:defRPr sz="3200" b="1">
                <a:solidFill>
                  <a:schemeClr val="bg1"/>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508680" y="1125243"/>
            <a:ext cx="8178120" cy="3574996"/>
          </a:xfrm>
          <a:prstGeom prst="rect">
            <a:avLst/>
          </a:prstGeom>
        </p:spPr>
        <p:txBody>
          <a:bodyPr/>
          <a:lstStyle>
            <a:lvl1pPr marL="342900" indent="-342900">
              <a:buClr>
                <a:srgbClr val="6DA300"/>
              </a:buClr>
              <a:buSzPct val="100000"/>
              <a:buFont typeface="Arial"/>
              <a:buChar char="•"/>
              <a:defRPr>
                <a:solidFill>
                  <a:srgbClr val="04337D"/>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10"/>
          <p:cNvSpPr>
            <a:spLocks noGrp="1"/>
          </p:cNvSpPr>
          <p:nvPr>
            <p:ph type="sldNum" sz="quarter" idx="10"/>
          </p:nvPr>
        </p:nvSpPr>
        <p:spPr/>
        <p:txBody>
          <a:bodyPr/>
          <a:lstStyle/>
          <a:p>
            <a:fld id="{03A3F0A8-2793-DF41-AEA7-6680B495E8C7}" type="slidenum">
              <a:rPr lang="en-US"/>
              <a:pPr/>
              <a:t>‹#›</a:t>
            </a:fld>
            <a:endParaRPr lang="en-US"/>
          </a:p>
        </p:txBody>
      </p:sp>
    </p:spTree>
    <p:extLst>
      <p:ext uri="{BB962C8B-B14F-4D97-AF65-F5344CB8AC3E}">
        <p14:creationId xmlns:p14="http://schemas.microsoft.com/office/powerpoint/2010/main" val="443632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lt Divider Slide">
    <p:spTree>
      <p:nvGrpSpPr>
        <p:cNvPr id="1" name=""/>
        <p:cNvGrpSpPr/>
        <p:nvPr/>
      </p:nvGrpSpPr>
      <p:grpSpPr>
        <a:xfrm>
          <a:off x="0" y="0"/>
          <a:ext cx="0" cy="0"/>
          <a:chOff x="0" y="0"/>
          <a:chExt cx="0" cy="0"/>
        </a:xfrm>
      </p:grpSpPr>
      <p:sp>
        <p:nvSpPr>
          <p:cNvPr id="5" name="TextBox 4"/>
          <p:cNvSpPr txBox="1"/>
          <p:nvPr userDrawn="1"/>
        </p:nvSpPr>
        <p:spPr>
          <a:xfrm>
            <a:off x="857254" y="2303860"/>
            <a:ext cx="184731" cy="369332"/>
          </a:xfrm>
          <a:prstGeom prst="rect">
            <a:avLst/>
          </a:prstGeom>
          <a:noFill/>
        </p:spPr>
        <p:txBody>
          <a:bodyPr wrap="none">
            <a:prstTxWarp prst="textNoShape">
              <a:avLst/>
            </a:prstTxWarp>
            <a:spAutoFit/>
          </a:bodyPr>
          <a:lstStyle/>
          <a:p>
            <a:endParaRPr lang="en-US">
              <a:solidFill>
                <a:prstClr val="black"/>
              </a:solidFill>
              <a:latin typeface="Calibri" pitchFamily="-64" charset="0"/>
            </a:endParaRPr>
          </a:p>
        </p:txBody>
      </p:sp>
      <p:sp>
        <p:nvSpPr>
          <p:cNvPr id="2" name="Title 1"/>
          <p:cNvSpPr>
            <a:spLocks noGrp="1"/>
          </p:cNvSpPr>
          <p:nvPr>
            <p:ph type="ctrTitle"/>
          </p:nvPr>
        </p:nvSpPr>
        <p:spPr>
          <a:xfrm>
            <a:off x="0" y="1618166"/>
            <a:ext cx="9144000" cy="1131693"/>
          </a:xfrm>
          <a:prstGeom prst="rect">
            <a:avLst/>
          </a:prstGeom>
        </p:spPr>
        <p:txBody>
          <a:bodyPr anchor="ctr">
            <a:noAutofit/>
          </a:bodyPr>
          <a:lstStyle>
            <a:lvl1pPr algn="ctr">
              <a:defRPr kumimoji="0" lang="en-US" sz="4600" b="0" i="0" u="none" strike="noStrike" kern="0" cap="none" spc="0" normalizeH="0" baseline="0" noProof="0" smtClean="0">
                <a:ln>
                  <a:noFill/>
                </a:ln>
                <a:solidFill>
                  <a:srgbClr val="04337D"/>
                </a:solidFill>
                <a:effectLst/>
                <a:uLnTx/>
                <a:uFillTx/>
                <a:latin typeface="Arial"/>
                <a:ea typeface="ヒラギノ角ゴ Pro W3" charset="-128"/>
                <a:cs typeface="Arial"/>
              </a:defRPr>
            </a:lvl1pPr>
          </a:lstStyle>
          <a:p>
            <a:r>
              <a:rPr lang="en-US" dirty="0" smtClean="0"/>
              <a:t>Click to edit Master title style</a:t>
            </a:r>
            <a:endParaRPr lang="en-US" dirty="0"/>
          </a:p>
        </p:txBody>
      </p:sp>
      <p:sp>
        <p:nvSpPr>
          <p:cNvPr id="8" name="Slide Number Placeholder 7"/>
          <p:cNvSpPr>
            <a:spLocks noGrp="1"/>
          </p:cNvSpPr>
          <p:nvPr>
            <p:ph type="sldNum" sz="quarter" idx="10"/>
          </p:nvPr>
        </p:nvSpPr>
        <p:spPr>
          <a:xfrm>
            <a:off x="8364628" y="4545642"/>
            <a:ext cx="641216" cy="273844"/>
          </a:xfrm>
          <a:prstGeom prst="rect">
            <a:avLst/>
          </a:prstGeom>
        </p:spPr>
        <p:txBody>
          <a:bodyPr/>
          <a:lstStyle/>
          <a:p>
            <a:fld id="{03A3F0A8-2793-DF41-AEA7-6680B495E8C7}" type="slidenum">
              <a:rPr lang="en-US"/>
              <a:pPr/>
              <a:t>‹#›</a:t>
            </a:fld>
            <a:endParaRPr lang="en-US"/>
          </a:p>
        </p:txBody>
      </p:sp>
    </p:spTree>
    <p:extLst>
      <p:ext uri="{BB962C8B-B14F-4D97-AF65-F5344CB8AC3E}">
        <p14:creationId xmlns:p14="http://schemas.microsoft.com/office/powerpoint/2010/main" val="1110113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1084"/>
            <a:ext cx="4038600" cy="3471764"/>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31084"/>
            <a:ext cx="4038600" cy="3471764"/>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75C5847C-E2BB-8349-BE19-ACDA8EAA559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484734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75C5847C-E2BB-8349-BE19-ACDA8EAA559E}" type="slidenum">
              <a:rPr lang="en-US"/>
              <a:pPr/>
              <a:t>‹#›</a:t>
            </a:fld>
            <a:endParaRPr lang="en-US"/>
          </a:p>
        </p:txBody>
      </p:sp>
    </p:spTree>
    <p:extLst>
      <p:ext uri="{BB962C8B-B14F-4D97-AF65-F5344CB8AC3E}">
        <p14:creationId xmlns:p14="http://schemas.microsoft.com/office/powerpoint/2010/main" val="55248178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Partial_Clou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 y="554182"/>
            <a:ext cx="8487229" cy="4371504"/>
          </a:xfrm>
          <a:prstGeom prst="rect">
            <a:avLst/>
          </a:prstGeom>
        </p:spPr>
      </p:pic>
      <p:sp>
        <p:nvSpPr>
          <p:cNvPr id="2" name="Title 1"/>
          <p:cNvSpPr>
            <a:spLocks noGrp="1"/>
          </p:cNvSpPr>
          <p:nvPr>
            <p:ph type="ctrTitle" hasCustomPrompt="1"/>
          </p:nvPr>
        </p:nvSpPr>
        <p:spPr>
          <a:xfrm>
            <a:off x="685800" y="1744067"/>
            <a:ext cx="7772400" cy="1102519"/>
          </a:xfrm>
        </p:spPr>
        <p:txBody>
          <a:bodyPr lIns="0" tIns="0" rIns="0" bIns="0" anchor="b" anchorCtr="0">
            <a:normAutofit/>
          </a:bodyPr>
          <a:lstStyle>
            <a:lvl1pPr indent="0" algn="l">
              <a:lnSpc>
                <a:spcPct val="80000"/>
              </a:lnSpc>
              <a:spcAft>
                <a:spcPts val="600"/>
              </a:spcAft>
              <a:defRPr sz="3600" b="0" i="0" u="none" kern="1200" cap="all" spc="-100" baseline="0">
                <a:latin typeface="Impact"/>
                <a:cs typeface="Impac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922347"/>
            <a:ext cx="6400800" cy="1314450"/>
          </a:xfrm>
          <a:prstGeom prst="rect">
            <a:avLst/>
          </a:prstGeo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5" name="Picture 14" descr="CPA.COM_Logo_White.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12253" y="334941"/>
            <a:ext cx="1301137" cy="973546"/>
          </a:xfrm>
          <a:prstGeom prst="rect">
            <a:avLst/>
          </a:prstGeom>
        </p:spPr>
      </p:pic>
      <p:pic>
        <p:nvPicPr>
          <p:cNvPr id="7" name="Picture 6" descr="CPA.com_Ad_Line_141029.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56080" y="4800958"/>
            <a:ext cx="1257300" cy="150446"/>
          </a:xfrm>
          <a:prstGeom prst="rect">
            <a:avLst/>
          </a:prstGeom>
        </p:spPr>
      </p:pic>
    </p:spTree>
    <p:extLst>
      <p:ext uri="{BB962C8B-B14F-4D97-AF65-F5344CB8AC3E}">
        <p14:creationId xmlns:p14="http://schemas.microsoft.com/office/powerpoint/2010/main" val="420055739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Partial_Clou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 y="554182"/>
            <a:ext cx="8487229" cy="4371504"/>
          </a:xfrm>
          <a:prstGeom prst="rect">
            <a:avLst/>
          </a:prstGeom>
        </p:spPr>
      </p:pic>
      <p:pic>
        <p:nvPicPr>
          <p:cNvPr id="15" name="Picture 14" descr="CPA.COM_Logo_White.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12253" y="334941"/>
            <a:ext cx="1301137" cy="973546"/>
          </a:xfrm>
          <a:prstGeom prst="rect">
            <a:avLst/>
          </a:prstGeom>
        </p:spPr>
      </p:pic>
      <p:pic>
        <p:nvPicPr>
          <p:cNvPr id="8" name="Picture 7" descr="CPA.com_Ad_Line_141029.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5800" y="4800958"/>
            <a:ext cx="1257300" cy="150446"/>
          </a:xfrm>
          <a:prstGeom prst="rect">
            <a:avLst/>
          </a:prstGeom>
        </p:spPr>
      </p:pic>
      <p:pic>
        <p:nvPicPr>
          <p:cNvPr id="9" name="Picture 8" descr="Firm_01.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63221" y="1687290"/>
            <a:ext cx="2931921" cy="3413881"/>
          </a:xfrm>
          <a:prstGeom prst="rect">
            <a:avLst/>
          </a:prstGeom>
        </p:spPr>
      </p:pic>
      <p:sp>
        <p:nvSpPr>
          <p:cNvPr id="2" name="Title 1"/>
          <p:cNvSpPr>
            <a:spLocks noGrp="1"/>
          </p:cNvSpPr>
          <p:nvPr>
            <p:ph type="ctrTitle" hasCustomPrompt="1"/>
          </p:nvPr>
        </p:nvSpPr>
        <p:spPr>
          <a:xfrm>
            <a:off x="685800" y="554183"/>
            <a:ext cx="4333724" cy="2292399"/>
          </a:xfrm>
        </p:spPr>
        <p:txBody>
          <a:bodyPr lIns="0" tIns="0" rIns="0" bIns="0" anchor="b" anchorCtr="0">
            <a:normAutofit/>
          </a:bodyPr>
          <a:lstStyle>
            <a:lvl1pPr indent="0" algn="l">
              <a:lnSpc>
                <a:spcPct val="80000"/>
              </a:lnSpc>
              <a:spcAft>
                <a:spcPts val="1200"/>
              </a:spcAft>
              <a:defRPr sz="3200" b="0" i="0" u="none" kern="1200" cap="all" spc="-100" baseline="0">
                <a:latin typeface="Impact"/>
                <a:cs typeface="Impac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10" y="2922351"/>
            <a:ext cx="4377411" cy="1471853"/>
          </a:xfrm>
          <a:prstGeom prst="rect">
            <a:avLst/>
          </a:prstGeo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9762466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Partial_Clou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 y="554182"/>
            <a:ext cx="8487229" cy="4371504"/>
          </a:xfrm>
          <a:prstGeom prst="rect">
            <a:avLst/>
          </a:prstGeom>
        </p:spPr>
      </p:pic>
      <p:sp>
        <p:nvSpPr>
          <p:cNvPr id="2" name="Title 1"/>
          <p:cNvSpPr>
            <a:spLocks noGrp="1"/>
          </p:cNvSpPr>
          <p:nvPr>
            <p:ph type="ctrTitle" hasCustomPrompt="1"/>
          </p:nvPr>
        </p:nvSpPr>
        <p:spPr>
          <a:xfrm>
            <a:off x="685800" y="554183"/>
            <a:ext cx="4762500" cy="2292399"/>
          </a:xfrm>
        </p:spPr>
        <p:txBody>
          <a:bodyPr lIns="0" tIns="0" rIns="0" bIns="0" anchor="b" anchorCtr="0">
            <a:normAutofit/>
          </a:bodyPr>
          <a:lstStyle>
            <a:lvl1pPr indent="0" algn="l">
              <a:lnSpc>
                <a:spcPct val="80000"/>
              </a:lnSpc>
              <a:spcAft>
                <a:spcPts val="1200"/>
              </a:spcAft>
              <a:defRPr sz="3200" b="0" i="0" u="none" kern="1200" cap="all" spc="-100" baseline="0">
                <a:latin typeface="Impact"/>
                <a:cs typeface="Impac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922351"/>
            <a:ext cx="4762500" cy="1471853"/>
          </a:xfrm>
          <a:prstGeom prst="rect">
            <a:avLst/>
          </a:prstGeo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Slide Number Placeholder 5"/>
          <p:cNvSpPr>
            <a:spLocks noGrp="1"/>
          </p:cNvSpPr>
          <p:nvPr>
            <p:ph type="sldNum" sz="quarter" idx="4"/>
          </p:nvPr>
        </p:nvSpPr>
        <p:spPr>
          <a:xfrm>
            <a:off x="8212676" y="226617"/>
            <a:ext cx="799713" cy="273844"/>
          </a:xfrm>
          <a:prstGeom prst="rect">
            <a:avLst/>
          </a:prstGeom>
        </p:spPr>
        <p:txBody>
          <a:bodyPr vert="horz" lIns="0" tIns="0" rIns="0" bIns="0" rtlCol="0" anchor="ctr"/>
          <a:lstStyle>
            <a:lvl1pPr algn="r">
              <a:defRPr sz="1200">
                <a:solidFill>
                  <a:srgbClr val="FFFFFF"/>
                </a:solidFill>
              </a:defRPr>
            </a:lvl1pPr>
          </a:lstStyle>
          <a:p>
            <a:fld id="{75C5847C-E2BB-8349-BE19-ACDA8EAA559E}" type="slidenum">
              <a:rPr lang="en-US" smtClean="0"/>
              <a:pPr/>
              <a:t>‹#›</a:t>
            </a:fld>
            <a:endParaRPr lang="en-US" dirty="0"/>
          </a:p>
        </p:txBody>
      </p:sp>
      <p:pic>
        <p:nvPicPr>
          <p:cNvPr id="12" name="Picture 11" descr="CPA.COM_Logo_White.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9938" y="4485676"/>
            <a:ext cx="622442" cy="465728"/>
          </a:xfrm>
          <a:prstGeom prst="rect">
            <a:avLst/>
          </a:prstGeom>
        </p:spPr>
      </p:pic>
    </p:spTree>
    <p:extLst>
      <p:ext uri="{BB962C8B-B14F-4D97-AF65-F5344CB8AC3E}">
        <p14:creationId xmlns:p14="http://schemas.microsoft.com/office/powerpoint/2010/main" val="361420156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Partial_Clou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 y="554182"/>
            <a:ext cx="8487229" cy="4371504"/>
          </a:xfrm>
          <a:prstGeom prst="rect">
            <a:avLst/>
          </a:prstGeom>
        </p:spPr>
      </p:pic>
      <p:pic>
        <p:nvPicPr>
          <p:cNvPr id="15" name="Picture 14" descr="CPA.COM_Logo_White.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12253" y="334941"/>
            <a:ext cx="1301137" cy="973546"/>
          </a:xfrm>
          <a:prstGeom prst="rect">
            <a:avLst/>
          </a:prstGeom>
        </p:spPr>
      </p:pic>
      <p:pic>
        <p:nvPicPr>
          <p:cNvPr id="8" name="Picture 7" descr="CPA.com_Ad_Line_141029.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5800" y="4800958"/>
            <a:ext cx="1257300" cy="150446"/>
          </a:xfrm>
          <a:prstGeom prst="rect">
            <a:avLst/>
          </a:prstGeom>
        </p:spPr>
      </p:pic>
      <p:sp>
        <p:nvSpPr>
          <p:cNvPr id="2" name="Title 1"/>
          <p:cNvSpPr>
            <a:spLocks noGrp="1"/>
          </p:cNvSpPr>
          <p:nvPr>
            <p:ph type="ctrTitle" hasCustomPrompt="1"/>
          </p:nvPr>
        </p:nvSpPr>
        <p:spPr>
          <a:xfrm>
            <a:off x="3777199" y="799232"/>
            <a:ext cx="4333724" cy="2292399"/>
          </a:xfrm>
        </p:spPr>
        <p:txBody>
          <a:bodyPr lIns="0" tIns="0" rIns="0" bIns="0" anchor="b" anchorCtr="0">
            <a:normAutofit/>
          </a:bodyPr>
          <a:lstStyle>
            <a:lvl1pPr indent="0" algn="l">
              <a:lnSpc>
                <a:spcPct val="80000"/>
              </a:lnSpc>
              <a:spcAft>
                <a:spcPts val="1200"/>
              </a:spcAft>
              <a:defRPr sz="3200" b="0" i="0" u="none" kern="1200" cap="all" spc="-100" baseline="0">
                <a:latin typeface="Impact"/>
                <a:cs typeface="Impac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777199" y="3167401"/>
            <a:ext cx="4377411" cy="1471853"/>
          </a:xfrm>
          <a:prstGeom prst="rect">
            <a:avLst/>
          </a:prstGeo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10" descr="Firm_03.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7694" y="733932"/>
            <a:ext cx="2590831" cy="4067024"/>
          </a:xfrm>
          <a:prstGeom prst="rect">
            <a:avLst/>
          </a:prstGeom>
        </p:spPr>
      </p:pic>
    </p:spTree>
    <p:extLst>
      <p:ext uri="{BB962C8B-B14F-4D97-AF65-F5344CB8AC3E}">
        <p14:creationId xmlns:p14="http://schemas.microsoft.com/office/powerpoint/2010/main" val="24468557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Partial_Clou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554182"/>
            <a:ext cx="8487229" cy="4371504"/>
          </a:xfrm>
          <a:prstGeom prst="rect">
            <a:avLst/>
          </a:prstGeom>
        </p:spPr>
      </p:pic>
      <p:pic>
        <p:nvPicPr>
          <p:cNvPr id="15" name="Picture 14" descr="CPA.COM_Logo_White.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12247" y="334941"/>
            <a:ext cx="1301137" cy="973546"/>
          </a:xfrm>
          <a:prstGeom prst="rect">
            <a:avLst/>
          </a:prstGeom>
        </p:spPr>
      </p:pic>
      <p:pic>
        <p:nvPicPr>
          <p:cNvPr id="8" name="Picture 7" descr="CPA.com_Ad_Line_141029.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5800" y="4800958"/>
            <a:ext cx="1257300" cy="150446"/>
          </a:xfrm>
          <a:prstGeom prst="rect">
            <a:avLst/>
          </a:prstGeom>
        </p:spPr>
      </p:pic>
      <p:sp>
        <p:nvSpPr>
          <p:cNvPr id="2" name="Title 1"/>
          <p:cNvSpPr>
            <a:spLocks noGrp="1"/>
          </p:cNvSpPr>
          <p:nvPr>
            <p:ph type="ctrTitle" hasCustomPrompt="1"/>
          </p:nvPr>
        </p:nvSpPr>
        <p:spPr>
          <a:xfrm>
            <a:off x="3777199" y="799232"/>
            <a:ext cx="4333724" cy="2292399"/>
          </a:xfrm>
        </p:spPr>
        <p:txBody>
          <a:bodyPr lIns="0" tIns="0" rIns="0" bIns="0" anchor="b" anchorCtr="0">
            <a:normAutofit/>
          </a:bodyPr>
          <a:lstStyle>
            <a:lvl1pPr indent="0" algn="l">
              <a:lnSpc>
                <a:spcPct val="80000"/>
              </a:lnSpc>
              <a:spcAft>
                <a:spcPts val="1200"/>
              </a:spcAft>
              <a:defRPr sz="3200" b="0" i="0" u="none" kern="1200" cap="all" spc="-100" baseline="0">
                <a:latin typeface="Impact"/>
                <a:cs typeface="Impac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777199" y="3167398"/>
            <a:ext cx="4377411" cy="1471853"/>
          </a:xfrm>
          <a:prstGeom prst="rect">
            <a:avLst/>
          </a:prstGeo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10" descr="Firm_03.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7688" y="733932"/>
            <a:ext cx="2590831" cy="4067024"/>
          </a:xfrm>
          <a:prstGeom prst="rect">
            <a:avLst/>
          </a:prstGeom>
        </p:spPr>
      </p:pic>
    </p:spTree>
    <p:extLst>
      <p:ext uri="{BB962C8B-B14F-4D97-AF65-F5344CB8AC3E}">
        <p14:creationId xmlns:p14="http://schemas.microsoft.com/office/powerpoint/2010/main" val="121152249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Partial_Clou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 y="554182"/>
            <a:ext cx="8487229" cy="4371504"/>
          </a:xfrm>
          <a:prstGeom prst="rect">
            <a:avLst/>
          </a:prstGeom>
        </p:spPr>
      </p:pic>
    </p:spTree>
    <p:extLst>
      <p:ext uri="{BB962C8B-B14F-4D97-AF65-F5344CB8AC3E}">
        <p14:creationId xmlns:p14="http://schemas.microsoft.com/office/powerpoint/2010/main" val="156220260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991706" y="846667"/>
            <a:ext cx="3626152" cy="1401200"/>
          </a:xfrm>
        </p:spPr>
        <p:txBody>
          <a:bodyPr lIns="0" tIns="0" rIns="0" bIns="0" anchor="b" anchorCtr="0">
            <a:normAutofit/>
          </a:bodyPr>
          <a:lstStyle>
            <a:lvl1pPr indent="0" algn="l">
              <a:lnSpc>
                <a:spcPct val="80000"/>
              </a:lnSpc>
              <a:spcAft>
                <a:spcPts val="600"/>
              </a:spcAft>
              <a:defRPr sz="3600" b="0" i="0" u="none" kern="1200" cap="all" spc="-100" baseline="0">
                <a:solidFill>
                  <a:schemeClr val="bg1"/>
                </a:solidFill>
                <a:latin typeface="Impact"/>
                <a:cs typeface="Impac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991705" y="2323636"/>
            <a:ext cx="3341914" cy="1552891"/>
          </a:xfrm>
          <a:prstGeom prst="rect">
            <a:avLst/>
          </a:prstGeo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Slide Number Placeholder 5"/>
          <p:cNvSpPr>
            <a:spLocks noGrp="1"/>
          </p:cNvSpPr>
          <p:nvPr>
            <p:ph type="sldNum" sz="quarter" idx="4"/>
          </p:nvPr>
        </p:nvSpPr>
        <p:spPr>
          <a:xfrm>
            <a:off x="8212676" y="226617"/>
            <a:ext cx="799713" cy="273844"/>
          </a:xfrm>
          <a:prstGeom prst="rect">
            <a:avLst/>
          </a:prstGeom>
        </p:spPr>
        <p:txBody>
          <a:bodyPr vert="horz" lIns="0" tIns="0" rIns="0" bIns="0" rtlCol="0" anchor="ctr"/>
          <a:lstStyle>
            <a:lvl1pPr algn="r">
              <a:defRPr sz="1200">
                <a:solidFill>
                  <a:srgbClr val="FFFFFF"/>
                </a:solidFill>
              </a:defRPr>
            </a:lvl1pPr>
          </a:lstStyle>
          <a:p>
            <a:fld id="{75C5847C-E2BB-8349-BE19-ACDA8EAA559E}" type="slidenum">
              <a:rPr lang="en-US" smtClean="0"/>
              <a:pPr/>
              <a:t>‹#›</a:t>
            </a:fld>
            <a:endParaRPr lang="en-US" dirty="0"/>
          </a:p>
        </p:txBody>
      </p:sp>
      <p:pic>
        <p:nvPicPr>
          <p:cNvPr id="10" name="Picture 9" descr="CPA.COM_Logo_White.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9938" y="4485676"/>
            <a:ext cx="622442" cy="465728"/>
          </a:xfrm>
          <a:prstGeom prst="rect">
            <a:avLst/>
          </a:prstGeom>
        </p:spPr>
      </p:pic>
    </p:spTree>
    <p:extLst>
      <p:ext uri="{BB962C8B-B14F-4D97-AF65-F5344CB8AC3E}">
        <p14:creationId xmlns:p14="http://schemas.microsoft.com/office/powerpoint/2010/main" val="142389071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10" y="1338697"/>
            <a:ext cx="7755467" cy="330257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5C5847C-E2BB-8349-BE19-ACDA8EAA559E}" type="slidenum">
              <a:rPr lang="en-US" smtClean="0">
                <a:solidFill>
                  <a:prstClr val="black">
                    <a:tint val="75000"/>
                  </a:prstClr>
                </a:solidFill>
              </a:rPr>
              <a:pPr/>
              <a:t>‹#›</a:t>
            </a:fld>
            <a:endParaRPr lang="en-US">
              <a:solidFill>
                <a:prstClr val="black">
                  <a:tint val="75000"/>
                </a:prstClr>
              </a:solidFill>
            </a:endParaRPr>
          </a:p>
        </p:txBody>
      </p:sp>
      <p:sp>
        <p:nvSpPr>
          <p:cNvPr id="10" name="Footer Placeholder 4"/>
          <p:cNvSpPr>
            <a:spLocks noGrp="1"/>
          </p:cNvSpPr>
          <p:nvPr/>
        </p:nvSpPr>
        <p:spPr>
          <a:xfrm>
            <a:off x="2640390" y="4858413"/>
            <a:ext cx="2895600" cy="273844"/>
          </a:xfrm>
          <a:prstGeom prst="rect">
            <a:avLst/>
          </a:prstGeom>
        </p:spPr>
        <p:txBody>
          <a:bodyPr vert="horz" lIns="91440" tIns="45720" rIns="91440" bIns="45720" rtlCol="0" anchor="ctr"/>
          <a:lstStyle/>
          <a:p>
            <a:endParaRPr lang="en-US" dirty="0">
              <a:solidFill>
                <a:prstClr val="black"/>
              </a:solidFill>
            </a:endParaRPr>
          </a:p>
        </p:txBody>
      </p:sp>
      <p:sp>
        <p:nvSpPr>
          <p:cNvPr id="11" name="Footer Placeholder 4"/>
          <p:cNvSpPr>
            <a:spLocks noGrp="1"/>
          </p:cNvSpPr>
          <p:nvPr/>
        </p:nvSpPr>
        <p:spPr>
          <a:xfrm>
            <a:off x="2749248" y="4858413"/>
            <a:ext cx="2895600" cy="273844"/>
          </a:xfrm>
          <a:prstGeom prst="rect">
            <a:avLst/>
          </a:prstGeom>
        </p:spPr>
        <p:txBody>
          <a:bodyPr vert="horz" lIns="91440" tIns="45720" rIns="91440" bIns="45720" rtlCol="0" anchor="ctr"/>
          <a:lstStyle/>
          <a:p>
            <a:endParaRPr lang="en-US" dirty="0">
              <a:solidFill>
                <a:prstClr val="black"/>
              </a:solidFill>
            </a:endParaRPr>
          </a:p>
        </p:txBody>
      </p:sp>
    </p:spTree>
    <p:extLst>
      <p:ext uri="{BB962C8B-B14F-4D97-AF65-F5344CB8AC3E}">
        <p14:creationId xmlns:p14="http://schemas.microsoft.com/office/powerpoint/2010/main" val="395665316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10" y="1338697"/>
            <a:ext cx="7755467" cy="3302576"/>
          </a:xfrm>
          <a:prstGeom prst="rect">
            <a:avLst/>
          </a:prstGeom>
        </p:spPr>
        <p:txBody>
          <a:bodyPr/>
          <a:lstStyle>
            <a:lvl1pPr marL="0" indent="0">
              <a:buFont typeface="Arial"/>
              <a:buNone/>
              <a:defRPr/>
            </a:lvl1pPr>
            <a:lvl2pPr marL="281178" indent="0">
              <a:buNone/>
              <a:defRPr/>
            </a:lvl2pPr>
            <a:lvl3pPr marL="594360" indent="0">
              <a:buNone/>
              <a:defRPr/>
            </a:lvl3pPr>
            <a:lvl4pPr marL="777240" indent="0">
              <a:buNone/>
              <a:defRPr/>
            </a:lvl4pPr>
            <a:lvl5pPr marL="960120" indent="0">
              <a:buNone/>
              <a:defRPr/>
            </a:lvl5pPr>
          </a:lstStyle>
          <a:p>
            <a:pPr lvl="0"/>
            <a:endParaRPr lang="en-US" dirty="0"/>
          </a:p>
        </p:txBody>
      </p:sp>
      <p:sp>
        <p:nvSpPr>
          <p:cNvPr id="6" name="Slide Number Placeholder 5"/>
          <p:cNvSpPr>
            <a:spLocks noGrp="1"/>
          </p:cNvSpPr>
          <p:nvPr>
            <p:ph type="sldNum" sz="quarter" idx="12"/>
          </p:nvPr>
        </p:nvSpPr>
        <p:spPr/>
        <p:txBody>
          <a:bodyPr/>
          <a:lstStyle/>
          <a:p>
            <a:fld id="{75C5847C-E2BB-8349-BE19-ACDA8EAA559E}" type="slidenum">
              <a:rPr lang="en-US" smtClean="0">
                <a:solidFill>
                  <a:prstClr val="black">
                    <a:tint val="75000"/>
                  </a:prstClr>
                </a:solidFill>
              </a:rPr>
              <a:pPr/>
              <a:t>‹#›</a:t>
            </a:fld>
            <a:endParaRPr lang="en-US">
              <a:solidFill>
                <a:prstClr val="black">
                  <a:tint val="75000"/>
                </a:prstClr>
              </a:solidFill>
            </a:endParaRPr>
          </a:p>
        </p:txBody>
      </p:sp>
      <p:sp>
        <p:nvSpPr>
          <p:cNvPr id="10" name="Footer Placeholder 4"/>
          <p:cNvSpPr>
            <a:spLocks noGrp="1"/>
          </p:cNvSpPr>
          <p:nvPr/>
        </p:nvSpPr>
        <p:spPr>
          <a:xfrm>
            <a:off x="2640390" y="4858413"/>
            <a:ext cx="2895600" cy="273844"/>
          </a:xfrm>
          <a:prstGeom prst="rect">
            <a:avLst/>
          </a:prstGeom>
        </p:spPr>
        <p:txBody>
          <a:bodyPr vert="horz" lIns="91440" tIns="45720" rIns="91440" bIns="45720" rtlCol="0" anchor="ctr"/>
          <a:lstStyle/>
          <a:p>
            <a:endParaRPr lang="en-US" dirty="0">
              <a:solidFill>
                <a:prstClr val="black"/>
              </a:solidFill>
            </a:endParaRPr>
          </a:p>
        </p:txBody>
      </p:sp>
      <p:sp>
        <p:nvSpPr>
          <p:cNvPr id="11" name="Footer Placeholder 4"/>
          <p:cNvSpPr>
            <a:spLocks noGrp="1"/>
          </p:cNvSpPr>
          <p:nvPr/>
        </p:nvSpPr>
        <p:spPr>
          <a:xfrm>
            <a:off x="2749248" y="4858413"/>
            <a:ext cx="2895600" cy="273844"/>
          </a:xfrm>
          <a:prstGeom prst="rect">
            <a:avLst/>
          </a:prstGeom>
        </p:spPr>
        <p:txBody>
          <a:bodyPr vert="horz" lIns="91440" tIns="45720" rIns="91440" bIns="45720" rtlCol="0" anchor="ctr"/>
          <a:lstStyle/>
          <a:p>
            <a:endParaRPr lang="en-US" dirty="0">
              <a:solidFill>
                <a:prstClr val="black"/>
              </a:solidFill>
            </a:endParaRPr>
          </a:p>
        </p:txBody>
      </p:sp>
    </p:spTree>
    <p:extLst>
      <p:ext uri="{BB962C8B-B14F-4D97-AF65-F5344CB8AC3E}">
        <p14:creationId xmlns:p14="http://schemas.microsoft.com/office/powerpoint/2010/main" val="413476349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31084"/>
            <a:ext cx="4038600" cy="3471764"/>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31084"/>
            <a:ext cx="4038600" cy="3471764"/>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75C5847C-E2BB-8349-BE19-ACDA8EAA55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12784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75C5847C-E2BB-8349-BE19-ACDA8EAA55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99099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C5847C-E2BB-8349-BE19-ACDA8EAA55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0074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5C5847C-E2BB-8349-BE19-ACDA8EAA55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39926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lt Divider Slide">
    <p:spTree>
      <p:nvGrpSpPr>
        <p:cNvPr id="1" name=""/>
        <p:cNvGrpSpPr/>
        <p:nvPr/>
      </p:nvGrpSpPr>
      <p:grpSpPr>
        <a:xfrm>
          <a:off x="0" y="0"/>
          <a:ext cx="0" cy="0"/>
          <a:chOff x="0" y="0"/>
          <a:chExt cx="0" cy="0"/>
        </a:xfrm>
      </p:grpSpPr>
      <p:sp>
        <p:nvSpPr>
          <p:cNvPr id="5" name="TextBox 4"/>
          <p:cNvSpPr txBox="1"/>
          <p:nvPr userDrawn="1"/>
        </p:nvSpPr>
        <p:spPr>
          <a:xfrm>
            <a:off x="857254" y="2303860"/>
            <a:ext cx="184731" cy="369332"/>
          </a:xfrm>
          <a:prstGeom prst="rect">
            <a:avLst/>
          </a:prstGeom>
          <a:noFill/>
        </p:spPr>
        <p:txBody>
          <a:bodyPr wrap="none">
            <a:prstTxWarp prst="textNoShape">
              <a:avLst/>
            </a:prstTxWarp>
            <a:spAutoFit/>
          </a:bodyPr>
          <a:lstStyle/>
          <a:p>
            <a:endParaRPr lang="en-US">
              <a:solidFill>
                <a:prstClr val="black"/>
              </a:solidFill>
            </a:endParaRPr>
          </a:p>
        </p:txBody>
      </p:sp>
      <p:sp>
        <p:nvSpPr>
          <p:cNvPr id="2" name="Title 1"/>
          <p:cNvSpPr>
            <a:spLocks noGrp="1"/>
          </p:cNvSpPr>
          <p:nvPr>
            <p:ph type="ctrTitle"/>
          </p:nvPr>
        </p:nvSpPr>
        <p:spPr>
          <a:xfrm>
            <a:off x="0" y="1618166"/>
            <a:ext cx="9144000" cy="1131693"/>
          </a:xfrm>
          <a:prstGeom prst="rect">
            <a:avLst/>
          </a:prstGeom>
        </p:spPr>
        <p:txBody>
          <a:bodyPr anchor="ctr">
            <a:noAutofit/>
          </a:bodyPr>
          <a:lstStyle>
            <a:lvl1pPr algn="ctr">
              <a:defRPr kumimoji="0" lang="en-US" sz="4600" b="0" i="0" u="none" strike="noStrike" kern="0" cap="none" spc="0" normalizeH="0" baseline="0" noProof="0" smtClean="0">
                <a:ln>
                  <a:noFill/>
                </a:ln>
                <a:solidFill>
                  <a:srgbClr val="04337D"/>
                </a:solidFill>
                <a:effectLst/>
                <a:uLnTx/>
                <a:uFillTx/>
                <a:latin typeface="Arial"/>
                <a:ea typeface="ヒラギノ角ゴ Pro W3" charset="-128"/>
                <a:cs typeface="Arial"/>
              </a:defRPr>
            </a:lvl1pPr>
          </a:lstStyle>
          <a:p>
            <a:r>
              <a:rPr lang="en-US" dirty="0" smtClean="0"/>
              <a:t>Click to edit Master title style</a:t>
            </a:r>
            <a:endParaRPr lang="en-US" dirty="0"/>
          </a:p>
        </p:txBody>
      </p:sp>
      <p:sp>
        <p:nvSpPr>
          <p:cNvPr id="8" name="Slide Number Placeholder 7"/>
          <p:cNvSpPr>
            <a:spLocks noGrp="1"/>
          </p:cNvSpPr>
          <p:nvPr>
            <p:ph type="sldNum" sz="quarter" idx="10"/>
          </p:nvPr>
        </p:nvSpPr>
        <p:spPr>
          <a:xfrm>
            <a:off x="8364628" y="4545642"/>
            <a:ext cx="641216" cy="273844"/>
          </a:xfrm>
          <a:prstGeom prst="rect">
            <a:avLst/>
          </a:prstGeom>
        </p:spPr>
        <p:txBody>
          <a:bodyPr/>
          <a:lstStyle/>
          <a:p>
            <a:fld id="{03A3F0A8-2793-DF41-AEA7-6680B495E8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20702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log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720" y="869663"/>
            <a:ext cx="7375238" cy="2150573"/>
          </a:xfrm>
          <a:prstGeom prst="rect">
            <a:avLst/>
          </a:prstGeom>
        </p:spPr>
      </p:pic>
    </p:spTree>
    <p:extLst>
      <p:ext uri="{BB962C8B-B14F-4D97-AF65-F5344CB8AC3E}">
        <p14:creationId xmlns:p14="http://schemas.microsoft.com/office/powerpoint/2010/main" val="219538843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descr="Partial_Cloud.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554182"/>
            <a:ext cx="8487229" cy="4371504"/>
          </a:xfrm>
          <a:prstGeom prst="rect">
            <a:avLst/>
          </a:prstGeom>
        </p:spPr>
      </p:pic>
    </p:spTree>
    <p:extLst>
      <p:ext uri="{BB962C8B-B14F-4D97-AF65-F5344CB8AC3E}">
        <p14:creationId xmlns:p14="http://schemas.microsoft.com/office/powerpoint/2010/main" val="135416360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2" name="Rectangle 6"/>
          <p:cNvSpPr txBox="1">
            <a:spLocks noChangeArrowheads="1"/>
          </p:cNvSpPr>
          <p:nvPr userDrawn="1"/>
        </p:nvSpPr>
        <p:spPr>
          <a:xfrm>
            <a:off x="0" y="4925616"/>
            <a:ext cx="9144000" cy="217884"/>
          </a:xfrm>
          <a:prstGeom prst="rect">
            <a:avLst/>
          </a:prstGeom>
          <a:solidFill>
            <a:srgbClr val="EEA420"/>
          </a:solidFill>
          <a:ln/>
        </p:spPr>
        <p:txBody>
          <a:bodyPr/>
          <a:lstStyle>
            <a:lvl1pPr marL="1187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defRPr/>
            </a:pPr>
            <a:r>
              <a:rPr lang="en-US" sz="825" dirty="0" smtClean="0">
                <a:solidFill>
                  <a:prstClr val="white"/>
                </a:solidFill>
              </a:rPr>
              <a:t>American Institute of CPAs</a:t>
            </a:r>
            <a:r>
              <a:rPr lang="en-US" sz="600" baseline="60000" dirty="0" smtClean="0">
                <a:solidFill>
                  <a:prstClr val="white"/>
                </a:solidFill>
              </a:rPr>
              <a:t>®</a:t>
            </a:r>
          </a:p>
        </p:txBody>
      </p:sp>
      <p:pic>
        <p:nvPicPr>
          <p:cNvPr id="13" name="Picture 12" descr="AICPA Web_wht.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275" y="4953001"/>
            <a:ext cx="6604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2382"/>
            <a:ext cx="9144000" cy="100013"/>
          </a:xfrm>
          <a:prstGeom prst="rect">
            <a:avLst/>
          </a:prstGeom>
          <a:solidFill>
            <a:srgbClr val="EEA42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sz="1350">
              <a:solidFill>
                <a:srgbClr val="FFFFFF"/>
              </a:solidFill>
              <a:ea typeface="ＭＳ Ｐゴシック" pitchFamily="-64" charset="-128"/>
              <a:cs typeface="ＭＳ Ｐゴシック" pitchFamily="-64" charset="-128"/>
            </a:endParaRPr>
          </a:p>
        </p:txBody>
      </p:sp>
      <p:sp>
        <p:nvSpPr>
          <p:cNvPr id="5" name="TextBox 4"/>
          <p:cNvSpPr txBox="1"/>
          <p:nvPr userDrawn="1"/>
        </p:nvSpPr>
        <p:spPr>
          <a:xfrm>
            <a:off x="857254" y="2303860"/>
            <a:ext cx="184731" cy="300082"/>
          </a:xfrm>
          <a:prstGeom prst="rect">
            <a:avLst/>
          </a:prstGeom>
          <a:noFill/>
        </p:spPr>
        <p:txBody>
          <a:bodyPr wrap="none">
            <a:prstTxWarp prst="textNoShape">
              <a:avLst/>
            </a:prstTxWarp>
            <a:spAutoFit/>
          </a:bodyPr>
          <a:lstStyle/>
          <a:p>
            <a:endParaRPr lang="en-US" sz="1350">
              <a:solidFill>
                <a:prstClr val="black"/>
              </a:solidFill>
            </a:endParaRPr>
          </a:p>
        </p:txBody>
      </p:sp>
      <p:sp>
        <p:nvSpPr>
          <p:cNvPr id="2" name="Title 1"/>
          <p:cNvSpPr>
            <a:spLocks noGrp="1"/>
          </p:cNvSpPr>
          <p:nvPr>
            <p:ph type="ctrTitle"/>
          </p:nvPr>
        </p:nvSpPr>
        <p:spPr>
          <a:xfrm>
            <a:off x="759571" y="1541198"/>
            <a:ext cx="6704967" cy="1131693"/>
          </a:xfrm>
          <a:prstGeom prst="rect">
            <a:avLst/>
          </a:prstGeom>
        </p:spPr>
        <p:txBody>
          <a:bodyPr anchor="ctr">
            <a:noAutofit/>
          </a:bodyPr>
          <a:lstStyle>
            <a:lvl1pPr algn="l">
              <a:defRPr kumimoji="0" lang="en-US" sz="3450" b="0" i="0" u="none" strike="noStrike" kern="0" cap="none" spc="0" normalizeH="0" baseline="0" noProof="0" smtClean="0">
                <a:ln>
                  <a:noFill/>
                </a:ln>
                <a:solidFill>
                  <a:schemeClr val="tx1"/>
                </a:solidFill>
                <a:effectLst/>
                <a:uLnTx/>
                <a:uFillTx/>
                <a:latin typeface="Arial"/>
                <a:ea typeface="ヒラギノ角ゴ Pro W3" charset="-128"/>
                <a:cs typeface="Arial"/>
              </a:defRPr>
            </a:lvl1pPr>
          </a:lstStyle>
          <a:p>
            <a:r>
              <a:rPr lang="en-US" dirty="0" smtClean="0"/>
              <a:t>Click to edit Master title style</a:t>
            </a:r>
            <a:endParaRPr lang="en-US" dirty="0"/>
          </a:p>
        </p:txBody>
      </p:sp>
      <p:sp>
        <p:nvSpPr>
          <p:cNvPr id="11" name="Slide Number Placeholder 13"/>
          <p:cNvSpPr>
            <a:spLocks noGrp="1"/>
          </p:cNvSpPr>
          <p:nvPr>
            <p:ph type="sldNum" sz="quarter" idx="10"/>
          </p:nvPr>
        </p:nvSpPr>
        <p:spPr>
          <a:xfrm>
            <a:off x="8506270" y="4889898"/>
            <a:ext cx="471685" cy="273844"/>
          </a:xfrm>
        </p:spPr>
        <p:txBody>
          <a:bodyPr/>
          <a:lstStyle/>
          <a:p>
            <a:fld id="{88A3E2CC-BA8F-834D-B8DA-579F14165F56}" type="slidenum">
              <a:rPr lang="en-US" smtClean="0">
                <a:solidFill>
                  <a:prstClr val="black">
                    <a:tint val="75000"/>
                  </a:prstClr>
                </a:solidFill>
              </a:rPr>
              <a:pPr/>
              <a:t>‹#›</a:t>
            </a:fld>
            <a:endParaRPr lang="en-US" dirty="0">
              <a:solidFill>
                <a:prstClr val="black">
                  <a:tint val="75000"/>
                </a:prstClr>
              </a:solidFill>
            </a:endParaRPr>
          </a:p>
        </p:txBody>
      </p:sp>
      <p:sp>
        <p:nvSpPr>
          <p:cNvPr id="14" name="Rectangle 6"/>
          <p:cNvSpPr txBox="1">
            <a:spLocks noChangeArrowheads="1"/>
          </p:cNvSpPr>
          <p:nvPr userDrawn="1"/>
        </p:nvSpPr>
        <p:spPr>
          <a:xfrm>
            <a:off x="5324976" y="4925616"/>
            <a:ext cx="3181295" cy="217884"/>
          </a:xfrm>
          <a:prstGeom prst="rect">
            <a:avLst/>
          </a:prstGeom>
          <a:ln/>
        </p:spPr>
        <p:txBody>
          <a:bodyPr/>
          <a:lstStyle>
            <a:lvl1pPr>
              <a:defRPr sz="1100"/>
            </a:lvl1pPr>
          </a:lstStyle>
          <a:p>
            <a:pPr algn="r"/>
            <a:endParaRPr lang="en-US" sz="825" dirty="0">
              <a:solidFill>
                <a:srgbClr val="FFFFFF"/>
              </a:solidFill>
            </a:endParaRPr>
          </a:p>
        </p:txBody>
      </p:sp>
      <p:sp>
        <p:nvSpPr>
          <p:cNvPr id="9" name="Rectangle 6"/>
          <p:cNvSpPr txBox="1">
            <a:spLocks noChangeArrowheads="1"/>
          </p:cNvSpPr>
          <p:nvPr userDrawn="1"/>
        </p:nvSpPr>
        <p:spPr>
          <a:xfrm>
            <a:off x="5477376" y="4935141"/>
            <a:ext cx="3181295" cy="217884"/>
          </a:xfrm>
          <a:prstGeom prst="rect">
            <a:avLst/>
          </a:prstGeom>
          <a:ln/>
        </p:spPr>
        <p:txBody>
          <a:bodyPr/>
          <a:lstStyle>
            <a:lvl1pPr>
              <a:defRPr sz="1100"/>
            </a:lvl1pPr>
          </a:lstStyle>
          <a:p>
            <a:pPr algn="r"/>
            <a:r>
              <a:rPr lang="en-US" sz="825" dirty="0" smtClean="0">
                <a:solidFill>
                  <a:srgbClr val="FFFFFF"/>
                </a:solidFill>
              </a:rPr>
              <a:t>#PSTECH</a:t>
            </a:r>
            <a:endParaRPr lang="en-US" sz="825" dirty="0">
              <a:solidFill>
                <a:srgbClr val="FFFFFF"/>
              </a:solidFill>
            </a:endParaRPr>
          </a:p>
        </p:txBody>
      </p:sp>
    </p:spTree>
    <p:extLst>
      <p:ext uri="{BB962C8B-B14F-4D97-AF65-F5344CB8AC3E}">
        <p14:creationId xmlns:p14="http://schemas.microsoft.com/office/powerpoint/2010/main" val="111656095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RMCOM 1st SLIDE">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4" name="Rectangle 13"/>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 name="Title 1"/>
          <p:cNvSpPr>
            <a:spLocks noGrp="1"/>
          </p:cNvSpPr>
          <p:nvPr userDrawn="1">
            <p:ph type="title"/>
          </p:nvPr>
        </p:nvSpPr>
        <p:spPr>
          <a:xfrm>
            <a:off x="463882" y="2444750"/>
            <a:ext cx="8229600" cy="857250"/>
          </a:xfrm>
        </p:spPr>
        <p:txBody>
          <a:bodyPr/>
          <a:lstStyle>
            <a:lvl1pPr>
              <a:defRPr b="1" i="0">
                <a:solidFill>
                  <a:srgbClr val="478DCE"/>
                </a:solidFill>
                <a:latin typeface="ZapfHumnst Dm BT"/>
                <a:cs typeface="ZapfHumnst Dm BT"/>
              </a:defRPr>
            </a:lvl1pPr>
          </a:lstStyle>
          <a:p>
            <a:r>
              <a:rPr lang="en-US" dirty="0" smtClean="0"/>
              <a:t>Click to edit Master title style</a:t>
            </a:r>
            <a:endParaRPr lang="en-US" dirty="0"/>
          </a:p>
        </p:txBody>
      </p:sp>
      <p:sp>
        <p:nvSpPr>
          <p:cNvPr id="10" name="Text Placeholder 9"/>
          <p:cNvSpPr>
            <a:spLocks noGrp="1"/>
          </p:cNvSpPr>
          <p:nvPr userDrawn="1">
            <p:ph type="body" sz="quarter" idx="13"/>
          </p:nvPr>
        </p:nvSpPr>
        <p:spPr>
          <a:xfrm>
            <a:off x="463715" y="3302002"/>
            <a:ext cx="8229600" cy="1605782"/>
          </a:xfrm>
        </p:spPr>
        <p:txBody>
          <a:bodyPr/>
          <a:lstStyle>
            <a:lvl1pPr>
              <a:buClr>
                <a:srgbClr val="478DCE"/>
              </a:buClr>
              <a:defRPr b="0" i="0">
                <a:solidFill>
                  <a:schemeClr val="tx1">
                    <a:lumMod val="65000"/>
                    <a:lumOff val="35000"/>
                  </a:schemeClr>
                </a:solidFill>
                <a:latin typeface="ZapfHumnst BT"/>
                <a:cs typeface="ZapfHumnst BT"/>
              </a:defRPr>
            </a:lvl1pPr>
            <a:lvl2pPr marL="742950" indent="-285750">
              <a:buClr>
                <a:srgbClr val="5DAE46"/>
              </a:buClr>
              <a:buFont typeface="Arial"/>
              <a:buChar char="•"/>
              <a:defRPr b="0" i="0">
                <a:solidFill>
                  <a:schemeClr val="tx1">
                    <a:lumMod val="65000"/>
                    <a:lumOff val="35000"/>
                  </a:schemeClr>
                </a:solidFill>
                <a:latin typeface="ZapfHumnst BT"/>
                <a:cs typeface="ZapfHumnst BT"/>
              </a:defRPr>
            </a:lvl2pPr>
            <a:lvl3pPr marL="1143000" indent="-228600">
              <a:buClr>
                <a:srgbClr val="F7963A"/>
              </a:buClr>
              <a:buFont typeface="Arial"/>
              <a:buChar char="•"/>
              <a:defRPr b="0" i="0">
                <a:solidFill>
                  <a:schemeClr val="tx1">
                    <a:lumMod val="65000"/>
                    <a:lumOff val="35000"/>
                  </a:schemeClr>
                </a:solidFill>
                <a:latin typeface="ZapfHumnst BT"/>
                <a:cs typeface="ZapfHumnst BT"/>
              </a:defRPr>
            </a:lvl3pPr>
            <a:lvl4pPr marL="1600200" indent="-228600">
              <a:buFont typeface="Arial"/>
              <a:buChar char="•"/>
              <a:defRPr b="0" i="0">
                <a:solidFill>
                  <a:schemeClr val="tx1">
                    <a:lumMod val="65000"/>
                    <a:lumOff val="35000"/>
                  </a:schemeClr>
                </a:solidFill>
                <a:latin typeface="ZapfHumnst BT"/>
                <a:cs typeface="ZapfHumnst BT"/>
              </a:defRPr>
            </a:lvl4pPr>
            <a:lvl5pPr marL="2057400" indent="-228600">
              <a:buClr>
                <a:srgbClr val="008080"/>
              </a:buClr>
              <a:buFont typeface="Arial"/>
              <a:buChar char="•"/>
              <a:defRPr b="0" i="0">
                <a:solidFill>
                  <a:schemeClr val="tx1">
                    <a:lumMod val="65000"/>
                    <a:lumOff val="35000"/>
                  </a:schemeClr>
                </a:solidFill>
                <a:latin typeface="ZapfHumnst BT"/>
                <a:cs typeface="ZapfHumnst B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2316" y="796659"/>
            <a:ext cx="6353741" cy="1292170"/>
          </a:xfrm>
          <a:prstGeom prst="rect">
            <a:avLst/>
          </a:prstGeom>
        </p:spPr>
      </p:pic>
      <p:sp>
        <p:nvSpPr>
          <p:cNvPr id="15" name="Date Placeholder 2"/>
          <p:cNvSpPr>
            <a:spLocks noGrp="1"/>
          </p:cNvSpPr>
          <p:nvPr>
            <p:ph type="dt" sz="half" idx="10"/>
          </p:nvPr>
        </p:nvSpPr>
        <p:spPr>
          <a:xfrm>
            <a:off x="232085" y="4718910"/>
            <a:ext cx="2281353" cy="273844"/>
          </a:xfrm>
          <a:prstGeom prst="rect">
            <a:avLst/>
          </a:prstGeom>
        </p:spPr>
        <p:txBody>
          <a:bodyPr/>
          <a:lstStyle/>
          <a:p>
            <a:pPr>
              <a:defRPr/>
            </a:pPr>
            <a:fld id="{67618B40-924F-5E45-A048-20A026ACBCEB}" type="datetime1">
              <a:rPr lang="en-US">
                <a:solidFill>
                  <a:prstClr val="black"/>
                </a:solidFill>
              </a:rPr>
              <a:pPr>
                <a:defRPr/>
              </a:pPr>
              <a:t>6/15/2015</a:t>
            </a:fld>
            <a:endParaRPr lang="en-US" dirty="0">
              <a:solidFill>
                <a:prstClr val="black"/>
              </a:solidFill>
            </a:endParaRPr>
          </a:p>
        </p:txBody>
      </p:sp>
      <p:sp>
        <p:nvSpPr>
          <p:cNvPr id="16" name="Footer Placeholder 3"/>
          <p:cNvSpPr>
            <a:spLocks noGrp="1"/>
          </p:cNvSpPr>
          <p:nvPr>
            <p:ph type="ftr" sz="quarter" idx="11"/>
          </p:nvPr>
        </p:nvSpPr>
        <p:spPr>
          <a:xfrm>
            <a:off x="3124200" y="4718910"/>
            <a:ext cx="2895600" cy="273844"/>
          </a:xfrm>
          <a:prstGeom prst="rect">
            <a:avLst/>
          </a:prstGeom>
        </p:spPr>
        <p:txBody>
          <a:bodyPr/>
          <a:lstStyle/>
          <a:p>
            <a:pPr>
              <a:defRPr/>
            </a:pPr>
            <a:r>
              <a:rPr lang="en-US" smtClean="0">
                <a:solidFill>
                  <a:prstClr val="black"/>
                </a:solidFill>
              </a:rPr>
              <a:t>#SuperConf15</a:t>
            </a:r>
            <a:endParaRPr lang="en-US">
              <a:solidFill>
                <a:prstClr val="black"/>
              </a:solidFill>
            </a:endParaRPr>
          </a:p>
        </p:txBody>
      </p:sp>
      <p:sp>
        <p:nvSpPr>
          <p:cNvPr id="17"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9620286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cSld name="1_RM PICTURE AND CAPTION">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3" name="Rectangle 12"/>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1792288" y="3600451"/>
            <a:ext cx="5486400" cy="425054"/>
          </a:xfrm>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Footer Placeholder 3"/>
          <p:cNvSpPr>
            <a:spLocks noGrp="1"/>
          </p:cNvSpPr>
          <p:nvPr>
            <p:ph type="ftr" sz="quarter" idx="11"/>
          </p:nvPr>
        </p:nvSpPr>
        <p:spPr>
          <a:xfrm>
            <a:off x="3124200" y="4718910"/>
            <a:ext cx="2895600" cy="273844"/>
          </a:xfrm>
          <a:prstGeom prst="rect">
            <a:avLst/>
          </a:prstGeom>
        </p:spPr>
        <p:txBody>
          <a:bodyPr/>
          <a:lstStyle/>
          <a:p>
            <a:pPr>
              <a:defRPr/>
            </a:pPr>
            <a:r>
              <a:rPr lang="en-US" smtClean="0">
                <a:solidFill>
                  <a:prstClr val="black"/>
                </a:solidFill>
              </a:rPr>
              <a:t>#SuperConf15</a:t>
            </a:r>
            <a:endParaRPr lang="en-US" dirty="0">
              <a:solidFill>
                <a:prstClr val="black"/>
              </a:solidFill>
            </a:endParaRPr>
          </a:p>
        </p:txBody>
      </p:sp>
      <p:sp>
        <p:nvSpPr>
          <p:cNvPr id="15"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solidFill>
                  <a:prstClr val="black">
                    <a:tint val="75000"/>
                  </a:prstClr>
                </a:solidFill>
              </a:rPr>
              <a:pPr>
                <a:defRPr/>
              </a:pPr>
              <a:t>‹#›</a:t>
            </a:fld>
            <a:endParaRPr lang="en-US" dirty="0">
              <a:solidFill>
                <a:prstClr val="black">
                  <a:tint val="75000"/>
                </a:prstClr>
              </a:solidFill>
            </a:endParaRPr>
          </a:p>
        </p:txBody>
      </p:sp>
      <p:pic>
        <p:nvPicPr>
          <p:cNvPr id="11" name="Picture 10" descr="2015 SuperConference 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951" y="4607791"/>
            <a:ext cx="2177569" cy="336242"/>
          </a:xfrm>
          <a:prstGeom prst="rect">
            <a:avLst/>
          </a:prstGeom>
        </p:spPr>
      </p:pic>
    </p:spTree>
    <p:extLst>
      <p:ext uri="{BB962C8B-B14F-4D97-AF65-F5344CB8AC3E}">
        <p14:creationId xmlns:p14="http://schemas.microsoft.com/office/powerpoint/2010/main" val="372866288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MCON 1s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3" name="Rectangle 12"/>
          <p:cNvSpPr/>
          <p:nvPr userDrawn="1"/>
        </p:nvSpPr>
        <p:spPr>
          <a:xfrm>
            <a:off x="228600" y="171450"/>
            <a:ext cx="8686800" cy="4800600"/>
          </a:xfrm>
          <a:prstGeom prst="rect">
            <a:avLst/>
          </a:prstGeom>
          <a:solidFill>
            <a:srgbClr val="478DCE"/>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6" name="Rectangle 15"/>
          <p:cNvSpPr/>
          <p:nvPr userDrawn="1"/>
        </p:nvSpPr>
        <p:spPr>
          <a:xfrm>
            <a:off x="228600" y="4442182"/>
            <a:ext cx="8686800" cy="5298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9" name="Title 1"/>
          <p:cNvSpPr>
            <a:spLocks noGrp="1"/>
          </p:cNvSpPr>
          <p:nvPr>
            <p:ph type="title"/>
          </p:nvPr>
        </p:nvSpPr>
        <p:spPr>
          <a:xfrm>
            <a:off x="450514" y="887768"/>
            <a:ext cx="8229600" cy="857250"/>
          </a:xfrm>
        </p:spPr>
        <p:txBody>
          <a:bodyPr/>
          <a:lstStyle>
            <a:lvl1pPr>
              <a:defRPr b="1">
                <a:solidFill>
                  <a:schemeClr val="bg1"/>
                </a:solidFill>
              </a:defRPr>
            </a:lvl1p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450347" y="1814764"/>
            <a:ext cx="8229600" cy="18541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58654" y="4544536"/>
            <a:ext cx="4226692" cy="170609"/>
          </a:xfrm>
          <a:prstGeom prst="rect">
            <a:avLst/>
          </a:prstGeom>
        </p:spPr>
      </p:pic>
      <p:cxnSp>
        <p:nvCxnSpPr>
          <p:cNvPr id="14" name="Straight Connector 13"/>
          <p:cNvCxnSpPr/>
          <p:nvPr userDrawn="1"/>
        </p:nvCxnSpPr>
        <p:spPr>
          <a:xfrm>
            <a:off x="228600" y="4442181"/>
            <a:ext cx="8686800" cy="0"/>
          </a:xfrm>
          <a:prstGeom prst="line">
            <a:avLst/>
          </a:prstGeom>
          <a:ln w="38100">
            <a:solidFill>
              <a:srgbClr val="F7963A"/>
            </a:solidFill>
          </a:ln>
          <a:effectLst/>
        </p:spPr>
        <p:style>
          <a:lnRef idx="2">
            <a:schemeClr val="accent1"/>
          </a:lnRef>
          <a:fillRef idx="0">
            <a:schemeClr val="accent1"/>
          </a:fillRef>
          <a:effectRef idx="1">
            <a:schemeClr val="accent1"/>
          </a:effectRef>
          <a:fontRef idx="minor">
            <a:schemeClr val="tx1"/>
          </a:fontRef>
        </p:style>
      </p:cxnSp>
      <p:sp>
        <p:nvSpPr>
          <p:cNvPr id="17" name="Date Placeholder 2"/>
          <p:cNvSpPr>
            <a:spLocks noGrp="1"/>
          </p:cNvSpPr>
          <p:nvPr>
            <p:ph type="dt" sz="half" idx="10"/>
          </p:nvPr>
        </p:nvSpPr>
        <p:spPr>
          <a:xfrm>
            <a:off x="232085" y="4718910"/>
            <a:ext cx="2281353" cy="273844"/>
          </a:xfrm>
          <a:prstGeom prst="rect">
            <a:avLst/>
          </a:prstGeom>
        </p:spPr>
        <p:txBody>
          <a:bodyPr/>
          <a:lstStyle/>
          <a:p>
            <a:pPr>
              <a:defRPr/>
            </a:pPr>
            <a:fld id="{2B1F25D0-A704-3B41-91D7-0351B2A613C0}" type="datetime1">
              <a:rPr lang="en-US">
                <a:solidFill>
                  <a:prstClr val="black"/>
                </a:solidFill>
              </a:rPr>
              <a:pPr>
                <a:defRPr/>
              </a:pPr>
              <a:t>6/15/2015</a:t>
            </a:fld>
            <a:endParaRPr lang="en-US" dirty="0">
              <a:solidFill>
                <a:prstClr val="black"/>
              </a:solidFill>
            </a:endParaRPr>
          </a:p>
        </p:txBody>
      </p:sp>
      <p:sp>
        <p:nvSpPr>
          <p:cNvPr id="18" name="Footer Placeholder 3"/>
          <p:cNvSpPr>
            <a:spLocks noGrp="1"/>
          </p:cNvSpPr>
          <p:nvPr>
            <p:ph type="ftr" sz="quarter" idx="11"/>
          </p:nvPr>
        </p:nvSpPr>
        <p:spPr>
          <a:xfrm>
            <a:off x="3124200" y="4718910"/>
            <a:ext cx="2895600" cy="273844"/>
          </a:xfrm>
          <a:prstGeom prst="rect">
            <a:avLst/>
          </a:prstGeom>
        </p:spPr>
        <p:txBody>
          <a:bodyPr/>
          <a:lstStyle/>
          <a:p>
            <a:pPr>
              <a:defRPr/>
            </a:pPr>
            <a:r>
              <a:rPr lang="en-US" smtClean="0">
                <a:solidFill>
                  <a:prstClr val="black"/>
                </a:solidFill>
              </a:rPr>
              <a:t>#SuperConf15</a:t>
            </a:r>
            <a:endParaRPr lang="en-US">
              <a:solidFill>
                <a:prstClr val="black"/>
              </a:solidFill>
            </a:endParaRPr>
          </a:p>
        </p:txBody>
      </p:sp>
      <p:sp>
        <p:nvSpPr>
          <p:cNvPr id="19"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9516205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MTRA 1st SLIDE">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3" name="Rectangle 12"/>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9" name="Title 1"/>
          <p:cNvSpPr>
            <a:spLocks noGrp="1"/>
          </p:cNvSpPr>
          <p:nvPr>
            <p:ph type="title"/>
          </p:nvPr>
        </p:nvSpPr>
        <p:spPr>
          <a:xfrm>
            <a:off x="470566" y="887768"/>
            <a:ext cx="8229600" cy="857250"/>
          </a:xfrm>
        </p:spPr>
        <p:txBody>
          <a:bodyPr/>
          <a:lstStyle>
            <a:lvl1pPr>
              <a:defRPr b="1">
                <a:solidFill>
                  <a:srgbClr val="478DCE"/>
                </a:solidFill>
              </a:defRPr>
            </a:lvl1pPr>
          </a:lstStyle>
          <a:p>
            <a:r>
              <a:rPr lang="en-US" dirty="0" smtClean="0"/>
              <a:t>Click to edit Master title style</a:t>
            </a:r>
            <a:endParaRPr lang="en-US" dirty="0"/>
          </a:p>
        </p:txBody>
      </p:sp>
      <p:sp>
        <p:nvSpPr>
          <p:cNvPr id="10" name="Text Placeholder 9"/>
          <p:cNvSpPr>
            <a:spLocks noGrp="1"/>
          </p:cNvSpPr>
          <p:nvPr>
            <p:ph type="body" sz="quarter" idx="13"/>
          </p:nvPr>
        </p:nvSpPr>
        <p:spPr>
          <a:xfrm>
            <a:off x="470399" y="1814767"/>
            <a:ext cx="8229600" cy="1769459"/>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Date Placeholder 2"/>
          <p:cNvSpPr>
            <a:spLocks noGrp="1"/>
          </p:cNvSpPr>
          <p:nvPr>
            <p:ph type="dt" sz="half" idx="10"/>
          </p:nvPr>
        </p:nvSpPr>
        <p:spPr>
          <a:xfrm>
            <a:off x="232085" y="4718910"/>
            <a:ext cx="2281353" cy="273844"/>
          </a:xfrm>
          <a:prstGeom prst="rect">
            <a:avLst/>
          </a:prstGeom>
        </p:spPr>
        <p:txBody>
          <a:bodyPr/>
          <a:lstStyle/>
          <a:p>
            <a:pPr>
              <a:defRPr/>
            </a:pPr>
            <a:fld id="{93968C7F-C133-E24D-9DE8-732FB1C4FBED}" type="datetime1">
              <a:rPr lang="en-US">
                <a:solidFill>
                  <a:prstClr val="black"/>
                </a:solidFill>
              </a:rPr>
              <a:pPr>
                <a:defRPr/>
              </a:pPr>
              <a:t>6/15/2015</a:t>
            </a:fld>
            <a:endParaRPr lang="en-US" dirty="0">
              <a:solidFill>
                <a:prstClr val="black"/>
              </a:solidFill>
            </a:endParaRPr>
          </a:p>
        </p:txBody>
      </p:sp>
      <p:sp>
        <p:nvSpPr>
          <p:cNvPr id="19" name="Footer Placeholder 3"/>
          <p:cNvSpPr>
            <a:spLocks noGrp="1"/>
          </p:cNvSpPr>
          <p:nvPr>
            <p:ph type="ftr" sz="quarter" idx="11"/>
          </p:nvPr>
        </p:nvSpPr>
        <p:spPr>
          <a:xfrm>
            <a:off x="3124200" y="4718910"/>
            <a:ext cx="2895600" cy="273844"/>
          </a:xfrm>
          <a:prstGeom prst="rect">
            <a:avLst/>
          </a:prstGeom>
        </p:spPr>
        <p:txBody>
          <a:bodyPr/>
          <a:lstStyle/>
          <a:p>
            <a:pPr>
              <a:defRPr/>
            </a:pPr>
            <a:r>
              <a:rPr lang="en-US" smtClean="0">
                <a:solidFill>
                  <a:prstClr val="black"/>
                </a:solidFill>
              </a:rPr>
              <a:t>#SuperConf15</a:t>
            </a:r>
            <a:endParaRPr lang="en-US">
              <a:solidFill>
                <a:prstClr val="black"/>
              </a:solidFill>
            </a:endParaRPr>
          </a:p>
        </p:txBody>
      </p:sp>
      <p:sp>
        <p:nvSpPr>
          <p:cNvPr id="20"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solidFill>
                  <a:prstClr val="black">
                    <a:tint val="75000"/>
                  </a:prstClr>
                </a:solidFill>
              </a:rPr>
              <a:pPr>
                <a:defRPr/>
              </a:pPr>
              <a:t>‹#›</a:t>
            </a:fld>
            <a:endParaRPr lang="en-US" dirty="0">
              <a:solidFill>
                <a:prstClr val="black">
                  <a:tint val="75000"/>
                </a:prstClr>
              </a:solidFill>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654" y="4544536"/>
            <a:ext cx="4226692" cy="170609"/>
          </a:xfrm>
          <a:prstGeom prst="rect">
            <a:avLst/>
          </a:prstGeom>
        </p:spPr>
      </p:pic>
      <p:cxnSp>
        <p:nvCxnSpPr>
          <p:cNvPr id="22" name="Straight Connector 21"/>
          <p:cNvCxnSpPr/>
          <p:nvPr userDrawn="1"/>
        </p:nvCxnSpPr>
        <p:spPr>
          <a:xfrm>
            <a:off x="228600" y="4442181"/>
            <a:ext cx="8686800" cy="0"/>
          </a:xfrm>
          <a:prstGeom prst="line">
            <a:avLst/>
          </a:prstGeom>
          <a:ln w="38100">
            <a:solidFill>
              <a:srgbClr val="478DC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619165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M TITLE AND CONTENT">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4" name="Rectangle 13"/>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8" name="Title 1"/>
          <p:cNvSpPr>
            <a:spLocks noGrp="1"/>
          </p:cNvSpPr>
          <p:nvPr>
            <p:ph type="title"/>
          </p:nvPr>
        </p:nvSpPr>
        <p:spPr>
          <a:xfrm>
            <a:off x="1166030" y="205979"/>
            <a:ext cx="6815221" cy="857250"/>
          </a:xfrm>
        </p:spPr>
        <p:txBody>
          <a:bodyPr/>
          <a:lstStyle>
            <a:lvl1pPr>
              <a:defRPr b="1">
                <a:solidFill>
                  <a:srgbClr val="478DCE"/>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1166024" y="1200151"/>
            <a:ext cx="6815220" cy="3394472"/>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2015 Icon.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8" y="4747588"/>
            <a:ext cx="1055549" cy="234362"/>
          </a:xfrm>
          <a:prstGeom prst="rect">
            <a:avLst/>
          </a:prstGeom>
        </p:spPr>
      </p:pic>
      <p:sp>
        <p:nvSpPr>
          <p:cNvPr id="17" name="Footer Placeholder 3"/>
          <p:cNvSpPr>
            <a:spLocks noGrp="1"/>
          </p:cNvSpPr>
          <p:nvPr>
            <p:ph type="ftr" sz="quarter" idx="11"/>
          </p:nvPr>
        </p:nvSpPr>
        <p:spPr>
          <a:xfrm>
            <a:off x="3124200" y="4718910"/>
            <a:ext cx="2895600" cy="273844"/>
          </a:xfrm>
          <a:prstGeom prst="rect">
            <a:avLst/>
          </a:prstGeom>
        </p:spPr>
        <p:txBody>
          <a:bodyPr/>
          <a:lstStyle/>
          <a:p>
            <a:pPr>
              <a:defRPr/>
            </a:pPr>
            <a:r>
              <a:rPr lang="en-US" smtClean="0">
                <a:solidFill>
                  <a:prstClr val="black"/>
                </a:solidFill>
              </a:rPr>
              <a:t>#SuperConf15</a:t>
            </a:r>
            <a:endParaRPr lang="en-US" dirty="0">
              <a:solidFill>
                <a:prstClr val="black"/>
              </a:solidFill>
            </a:endParaRPr>
          </a:p>
        </p:txBody>
      </p:sp>
      <p:sp>
        <p:nvSpPr>
          <p:cNvPr id="18" name="Slide Number Placeholder 4"/>
          <p:cNvSpPr>
            <a:spLocks noGrp="1"/>
          </p:cNvSpPr>
          <p:nvPr>
            <p:ph type="sldNum" sz="quarter" idx="12"/>
          </p:nvPr>
        </p:nvSpPr>
        <p:spPr>
          <a:xfrm>
            <a:off x="6675693" y="4718910"/>
            <a:ext cx="2233808" cy="273844"/>
          </a:xfrm>
        </p:spPr>
        <p:txBody>
          <a:bodyPr/>
          <a:lstStyle/>
          <a:p>
            <a:pPr>
              <a:defRPr/>
            </a:pPr>
            <a:fld id="{0949A0BF-6C8B-B141-82BA-DE4DD4A58B0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778747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M END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5" name="Rectangle 4"/>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6387" y="4525799"/>
            <a:ext cx="1926692" cy="391835"/>
          </a:xfrm>
          <a:prstGeom prst="rect">
            <a:avLst/>
          </a:prstGeom>
        </p:spPr>
      </p:pic>
      <p:cxnSp>
        <p:nvCxnSpPr>
          <p:cNvPr id="6" name="Straight Connector 5"/>
          <p:cNvCxnSpPr/>
          <p:nvPr userDrawn="1"/>
        </p:nvCxnSpPr>
        <p:spPr>
          <a:xfrm>
            <a:off x="228600" y="4442181"/>
            <a:ext cx="8686800" cy="0"/>
          </a:xfrm>
          <a:prstGeom prst="line">
            <a:avLst/>
          </a:prstGeom>
          <a:ln w="38100">
            <a:solidFill>
              <a:srgbClr val="478DC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472759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508680" y="265342"/>
            <a:ext cx="8178120" cy="675758"/>
          </a:xfrm>
          <a:prstGeom prst="rect">
            <a:avLst/>
          </a:prstGeom>
        </p:spPr>
        <p:txBody>
          <a:bodyPr anchor="ctr">
            <a:normAutofit/>
          </a:bodyPr>
          <a:lstStyle>
            <a:lvl1pPr algn="l">
              <a:defRPr sz="3200" b="1">
                <a:solidFill>
                  <a:schemeClr val="bg1"/>
                </a:solidFill>
                <a:effectLst>
                  <a:outerShdw blurRad="50800" dist="38100" dir="2700000" algn="tl" rotWithShape="0">
                    <a:prstClr val="black">
                      <a:alpha val="40000"/>
                    </a:prstClr>
                  </a:outerShdw>
                </a:effectLst>
              </a:defRPr>
            </a:lvl1pPr>
          </a:lstStyle>
          <a:p>
            <a:r>
              <a:rPr lang="en-US" dirty="0" smtClean="0"/>
              <a:t>Click to edit Master title style</a:t>
            </a:r>
            <a:endParaRPr lang="en-US" dirty="0"/>
          </a:p>
        </p:txBody>
      </p:sp>
      <p:sp>
        <p:nvSpPr>
          <p:cNvPr id="7" name="Content Placeholder 2"/>
          <p:cNvSpPr>
            <a:spLocks noGrp="1"/>
          </p:cNvSpPr>
          <p:nvPr>
            <p:ph idx="1"/>
          </p:nvPr>
        </p:nvSpPr>
        <p:spPr>
          <a:xfrm>
            <a:off x="508680" y="1125243"/>
            <a:ext cx="8178120" cy="3574996"/>
          </a:xfrm>
          <a:prstGeom prst="rect">
            <a:avLst/>
          </a:prstGeom>
        </p:spPr>
        <p:txBody>
          <a:bodyPr/>
          <a:lstStyle>
            <a:lvl1pPr marL="342900" indent="-342900">
              <a:buClr>
                <a:srgbClr val="6DA300"/>
              </a:buClr>
              <a:buSzPct val="100000"/>
              <a:buFont typeface="Arial"/>
              <a:buChar char="•"/>
              <a:defRPr>
                <a:solidFill>
                  <a:srgbClr val="04337D"/>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10"/>
          <p:cNvSpPr>
            <a:spLocks noGrp="1"/>
          </p:cNvSpPr>
          <p:nvPr>
            <p:ph type="sldNum" sz="quarter" idx="10"/>
          </p:nvPr>
        </p:nvSpPr>
        <p:spPr/>
        <p:txBody>
          <a:bodyPr/>
          <a:lstStyle/>
          <a:p>
            <a:fld id="{03A3F0A8-2793-DF41-AEA7-6680B495E8C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37217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Alt Divider Slide">
    <p:spTree>
      <p:nvGrpSpPr>
        <p:cNvPr id="1" name=""/>
        <p:cNvGrpSpPr/>
        <p:nvPr/>
      </p:nvGrpSpPr>
      <p:grpSpPr>
        <a:xfrm>
          <a:off x="0" y="0"/>
          <a:ext cx="0" cy="0"/>
          <a:chOff x="0" y="0"/>
          <a:chExt cx="0" cy="0"/>
        </a:xfrm>
      </p:grpSpPr>
      <p:sp>
        <p:nvSpPr>
          <p:cNvPr id="5" name="TextBox 4"/>
          <p:cNvSpPr txBox="1"/>
          <p:nvPr userDrawn="1"/>
        </p:nvSpPr>
        <p:spPr>
          <a:xfrm>
            <a:off x="857254" y="2303860"/>
            <a:ext cx="184731" cy="369332"/>
          </a:xfrm>
          <a:prstGeom prst="rect">
            <a:avLst/>
          </a:prstGeom>
          <a:noFill/>
        </p:spPr>
        <p:txBody>
          <a:bodyPr wrap="none">
            <a:prstTxWarp prst="textNoShape">
              <a:avLst/>
            </a:prstTxWarp>
            <a:spAutoFit/>
          </a:bodyPr>
          <a:lstStyle/>
          <a:p>
            <a:endParaRPr lang="en-US">
              <a:solidFill>
                <a:prstClr val="black"/>
              </a:solidFill>
            </a:endParaRPr>
          </a:p>
        </p:txBody>
      </p:sp>
      <p:sp>
        <p:nvSpPr>
          <p:cNvPr id="2" name="Title 1"/>
          <p:cNvSpPr>
            <a:spLocks noGrp="1"/>
          </p:cNvSpPr>
          <p:nvPr>
            <p:ph type="ctrTitle"/>
          </p:nvPr>
        </p:nvSpPr>
        <p:spPr>
          <a:xfrm>
            <a:off x="0" y="1618166"/>
            <a:ext cx="9144000" cy="1131693"/>
          </a:xfrm>
          <a:prstGeom prst="rect">
            <a:avLst/>
          </a:prstGeom>
        </p:spPr>
        <p:txBody>
          <a:bodyPr anchor="ctr">
            <a:noAutofit/>
          </a:bodyPr>
          <a:lstStyle>
            <a:lvl1pPr algn="ctr">
              <a:defRPr kumimoji="0" lang="en-US" sz="4600" b="0" i="0" u="none" strike="noStrike" kern="0" cap="none" spc="0" normalizeH="0" baseline="0" noProof="0" smtClean="0">
                <a:ln>
                  <a:noFill/>
                </a:ln>
                <a:solidFill>
                  <a:srgbClr val="04337D"/>
                </a:solidFill>
                <a:effectLst/>
                <a:uLnTx/>
                <a:uFillTx/>
                <a:latin typeface="Arial"/>
                <a:ea typeface="ヒラギノ角ゴ Pro W3" charset="-128"/>
                <a:cs typeface="Arial"/>
              </a:defRPr>
            </a:lvl1pPr>
          </a:lstStyle>
          <a:p>
            <a:r>
              <a:rPr lang="en-US" dirty="0" smtClean="0"/>
              <a:t>Click to edit Master title style</a:t>
            </a:r>
            <a:endParaRPr lang="en-US" dirty="0"/>
          </a:p>
        </p:txBody>
      </p:sp>
      <p:sp>
        <p:nvSpPr>
          <p:cNvPr id="8" name="Slide Number Placeholder 7"/>
          <p:cNvSpPr>
            <a:spLocks noGrp="1"/>
          </p:cNvSpPr>
          <p:nvPr>
            <p:ph type="sldNum" sz="quarter" idx="10"/>
          </p:nvPr>
        </p:nvSpPr>
        <p:spPr>
          <a:xfrm>
            <a:off x="8364628" y="4545642"/>
            <a:ext cx="641216" cy="273844"/>
          </a:xfrm>
          <a:prstGeom prst="rect">
            <a:avLst/>
          </a:prstGeom>
        </p:spPr>
        <p:txBody>
          <a:bodyPr/>
          <a:lstStyle/>
          <a:p>
            <a:fld id="{03A3F0A8-2793-DF41-AEA7-6680B495E8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1198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991706" y="846667"/>
            <a:ext cx="3626152" cy="1401200"/>
          </a:xfrm>
        </p:spPr>
        <p:txBody>
          <a:bodyPr lIns="0" tIns="0" rIns="0" bIns="0" anchor="b" anchorCtr="0">
            <a:normAutofit/>
          </a:bodyPr>
          <a:lstStyle>
            <a:lvl1pPr indent="0" algn="l">
              <a:lnSpc>
                <a:spcPct val="80000"/>
              </a:lnSpc>
              <a:spcAft>
                <a:spcPts val="600"/>
              </a:spcAft>
              <a:defRPr sz="3600" b="0" i="0" u="none" kern="1200" cap="all" spc="-100" baseline="0">
                <a:solidFill>
                  <a:schemeClr val="bg1"/>
                </a:solidFill>
                <a:latin typeface="Impact"/>
                <a:cs typeface="Impac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991705" y="2323633"/>
            <a:ext cx="3341914" cy="1552891"/>
          </a:xfrm>
          <a:prstGeom prst="rect">
            <a:avLst/>
          </a:prstGeo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Slide Number Placeholder 5"/>
          <p:cNvSpPr>
            <a:spLocks noGrp="1"/>
          </p:cNvSpPr>
          <p:nvPr>
            <p:ph type="sldNum" sz="quarter" idx="4"/>
          </p:nvPr>
        </p:nvSpPr>
        <p:spPr>
          <a:xfrm>
            <a:off x="8212670" y="226617"/>
            <a:ext cx="799713" cy="273844"/>
          </a:xfrm>
          <a:prstGeom prst="rect">
            <a:avLst/>
          </a:prstGeom>
        </p:spPr>
        <p:txBody>
          <a:bodyPr vert="horz" lIns="0" tIns="0" rIns="0" bIns="0" rtlCol="0" anchor="ctr"/>
          <a:lstStyle>
            <a:lvl1pPr algn="r">
              <a:defRPr sz="1200">
                <a:solidFill>
                  <a:srgbClr val="FFFFFF"/>
                </a:solidFill>
              </a:defRPr>
            </a:lvl1pPr>
          </a:lstStyle>
          <a:p>
            <a:fld id="{75C5847C-E2BB-8349-BE19-ACDA8EAA559E}" type="slidenum">
              <a:rPr lang="en-US" smtClean="0"/>
              <a:pPr/>
              <a:t>‹#›</a:t>
            </a:fld>
            <a:endParaRPr lang="en-US" dirty="0"/>
          </a:p>
        </p:txBody>
      </p:sp>
      <p:pic>
        <p:nvPicPr>
          <p:cNvPr id="10" name="Picture 9" descr="CPA.COM_Logo_White.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9938" y="4485676"/>
            <a:ext cx="622442" cy="465728"/>
          </a:xfrm>
          <a:prstGeom prst="rect">
            <a:avLst/>
          </a:prstGeom>
        </p:spPr>
      </p:pic>
    </p:spTree>
    <p:extLst>
      <p:ext uri="{BB962C8B-B14F-4D97-AF65-F5344CB8AC3E}">
        <p14:creationId xmlns:p14="http://schemas.microsoft.com/office/powerpoint/2010/main" val="334818447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4" y="1338697"/>
            <a:ext cx="7755467" cy="330257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5C5847C-E2BB-8349-BE19-ACDA8EAA559E}" type="slidenum">
              <a:rPr lang="en-US" smtClean="0"/>
              <a:t>‹#›</a:t>
            </a:fld>
            <a:endParaRPr lang="en-US"/>
          </a:p>
        </p:txBody>
      </p:sp>
      <p:sp>
        <p:nvSpPr>
          <p:cNvPr id="10" name="Footer Placeholder 4"/>
          <p:cNvSpPr>
            <a:spLocks noGrp="1"/>
          </p:cNvSpPr>
          <p:nvPr/>
        </p:nvSpPr>
        <p:spPr>
          <a:xfrm>
            <a:off x="2640390" y="4858413"/>
            <a:ext cx="2895600" cy="273844"/>
          </a:xfrm>
          <a:prstGeom prst="rect">
            <a:avLst/>
          </a:prstGeom>
        </p:spPr>
        <p:txBody>
          <a:bodyPr vert="horz" lIns="91440" tIns="45720" rIns="91440" bIns="45720" rtlCol="0" anchor="ctr"/>
          <a:lstStyle/>
          <a:p>
            <a:endParaRPr lang="en-US" kern="1200" dirty="0"/>
          </a:p>
        </p:txBody>
      </p:sp>
      <p:sp>
        <p:nvSpPr>
          <p:cNvPr id="11" name="Footer Placeholder 4"/>
          <p:cNvSpPr>
            <a:spLocks noGrp="1"/>
          </p:cNvSpPr>
          <p:nvPr/>
        </p:nvSpPr>
        <p:spPr>
          <a:xfrm>
            <a:off x="2749248" y="4858413"/>
            <a:ext cx="2895600" cy="273844"/>
          </a:xfrm>
          <a:prstGeom prst="rect">
            <a:avLst/>
          </a:prstGeom>
        </p:spPr>
        <p:txBody>
          <a:bodyPr vert="horz" lIns="91440" tIns="45720" rIns="91440" bIns="45720" rtlCol="0" anchor="ctr"/>
          <a:lstStyle/>
          <a:p>
            <a:endParaRPr lang="en-US" kern="1200" dirty="0"/>
          </a:p>
        </p:txBody>
      </p:sp>
    </p:spTree>
    <p:extLst>
      <p:ext uri="{BB962C8B-B14F-4D97-AF65-F5344CB8AC3E}">
        <p14:creationId xmlns:p14="http://schemas.microsoft.com/office/powerpoint/2010/main" val="39985573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4" y="1338697"/>
            <a:ext cx="7755467" cy="3302576"/>
          </a:xfrm>
          <a:prstGeom prst="rect">
            <a:avLst/>
          </a:prstGeom>
        </p:spPr>
        <p:txBody>
          <a:bodyPr/>
          <a:lstStyle>
            <a:lvl1pPr marL="0" indent="0">
              <a:buFont typeface="Arial"/>
              <a:buNone/>
              <a:defRPr/>
            </a:lvl1pPr>
            <a:lvl2pPr marL="281178" indent="0">
              <a:buNone/>
              <a:defRPr/>
            </a:lvl2pPr>
            <a:lvl3pPr marL="594360" indent="0">
              <a:buNone/>
              <a:defRPr/>
            </a:lvl3pPr>
            <a:lvl4pPr marL="777240" indent="0">
              <a:buNone/>
              <a:defRPr/>
            </a:lvl4pPr>
            <a:lvl5pPr marL="960120" indent="0">
              <a:buNone/>
              <a:defRPr/>
            </a:lvl5pPr>
          </a:lstStyle>
          <a:p>
            <a:pPr lvl="0"/>
            <a:endParaRPr lang="en-US" dirty="0"/>
          </a:p>
        </p:txBody>
      </p:sp>
      <p:sp>
        <p:nvSpPr>
          <p:cNvPr id="6" name="Slide Number Placeholder 5"/>
          <p:cNvSpPr>
            <a:spLocks noGrp="1"/>
          </p:cNvSpPr>
          <p:nvPr>
            <p:ph type="sldNum" sz="quarter" idx="12"/>
          </p:nvPr>
        </p:nvSpPr>
        <p:spPr/>
        <p:txBody>
          <a:bodyPr/>
          <a:lstStyle/>
          <a:p>
            <a:fld id="{75C5847C-E2BB-8349-BE19-ACDA8EAA559E}" type="slidenum">
              <a:rPr lang="en-US" smtClean="0"/>
              <a:t>‹#›</a:t>
            </a:fld>
            <a:endParaRPr lang="en-US"/>
          </a:p>
        </p:txBody>
      </p:sp>
      <p:sp>
        <p:nvSpPr>
          <p:cNvPr id="10" name="Footer Placeholder 4"/>
          <p:cNvSpPr>
            <a:spLocks noGrp="1"/>
          </p:cNvSpPr>
          <p:nvPr/>
        </p:nvSpPr>
        <p:spPr>
          <a:xfrm>
            <a:off x="2640390" y="4858413"/>
            <a:ext cx="2895600" cy="273844"/>
          </a:xfrm>
          <a:prstGeom prst="rect">
            <a:avLst/>
          </a:prstGeom>
        </p:spPr>
        <p:txBody>
          <a:bodyPr vert="horz" lIns="91440" tIns="45720" rIns="91440" bIns="45720" rtlCol="0" anchor="ctr"/>
          <a:lstStyle/>
          <a:p>
            <a:endParaRPr lang="en-US" kern="1200" dirty="0"/>
          </a:p>
        </p:txBody>
      </p:sp>
      <p:sp>
        <p:nvSpPr>
          <p:cNvPr id="11" name="Footer Placeholder 4"/>
          <p:cNvSpPr>
            <a:spLocks noGrp="1"/>
          </p:cNvSpPr>
          <p:nvPr/>
        </p:nvSpPr>
        <p:spPr>
          <a:xfrm>
            <a:off x="2749248" y="4858413"/>
            <a:ext cx="2895600" cy="273844"/>
          </a:xfrm>
          <a:prstGeom prst="rect">
            <a:avLst/>
          </a:prstGeom>
        </p:spPr>
        <p:txBody>
          <a:bodyPr vert="horz" lIns="91440" tIns="45720" rIns="91440" bIns="45720" rtlCol="0" anchor="ctr"/>
          <a:lstStyle/>
          <a:p>
            <a:endParaRPr lang="en-US" kern="1200" dirty="0"/>
          </a:p>
        </p:txBody>
      </p:sp>
    </p:spTree>
    <p:extLst>
      <p:ext uri="{BB962C8B-B14F-4D97-AF65-F5344CB8AC3E}">
        <p14:creationId xmlns:p14="http://schemas.microsoft.com/office/powerpoint/2010/main" val="2634918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31084"/>
            <a:ext cx="4038600" cy="3471764"/>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31084"/>
            <a:ext cx="4038600" cy="3471764"/>
          </a:xfrm>
          <a:prstGeom prst="rect">
            <a:avLst/>
          </a:prstGeo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75C5847C-E2BB-8349-BE19-ACDA8EAA559E}" type="slidenum">
              <a:rPr lang="en-US" smtClean="0"/>
              <a:t>‹#›</a:t>
            </a:fld>
            <a:endParaRPr lang="en-US"/>
          </a:p>
        </p:txBody>
      </p:sp>
    </p:spTree>
    <p:extLst>
      <p:ext uri="{BB962C8B-B14F-4D97-AF65-F5344CB8AC3E}">
        <p14:creationId xmlns:p14="http://schemas.microsoft.com/office/powerpoint/2010/main" val="36935175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xml"/><Relationship Id="rId1" Type="http://schemas.openxmlformats.org/officeDocument/2006/relationships/slideLayout" Target="../slideLayouts/slideLayout16.xml"/><Relationship Id="rId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2.jpe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4.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2.pn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image" Target="../media/image1.emf"/><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5.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9000">
              <a:schemeClr val="bg1"/>
            </a:gs>
            <a:gs pos="90000">
              <a:srgbClr val="9EDAE4"/>
            </a:gs>
            <a:gs pos="100000">
              <a:srgbClr val="487DC2"/>
            </a:gs>
          </a:gsLst>
          <a:lin ang="24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4" y="205979"/>
            <a:ext cx="7755467" cy="857250"/>
          </a:xfrm>
          <a:prstGeom prst="rect">
            <a:avLst/>
          </a:prstGeom>
        </p:spPr>
        <p:txBody>
          <a:bodyPr vert="horz" lIns="0" tIns="0" rIns="0" bIns="0" rtlCol="0" anchor="b" anchorCtr="0">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8212670" y="226617"/>
            <a:ext cx="799713" cy="273844"/>
          </a:xfrm>
          <a:prstGeom prst="rect">
            <a:avLst/>
          </a:prstGeom>
        </p:spPr>
        <p:txBody>
          <a:bodyPr vert="horz" lIns="0" tIns="0" rIns="0" bIns="0" rtlCol="0" anchor="ctr"/>
          <a:lstStyle>
            <a:lvl1pPr algn="r">
              <a:defRPr sz="1200">
                <a:solidFill>
                  <a:schemeClr val="tx1">
                    <a:tint val="75000"/>
                  </a:schemeClr>
                </a:solidFill>
              </a:defRPr>
            </a:lvl1pPr>
          </a:lstStyle>
          <a:p>
            <a:fld id="{75C5847C-E2BB-8349-BE19-ACDA8EAA559E}" type="slidenum">
              <a:rPr lang="en-US" smtClean="0"/>
              <a:t>‹#›</a:t>
            </a:fld>
            <a:endParaRPr lang="en-US"/>
          </a:p>
        </p:txBody>
      </p:sp>
      <p:pic>
        <p:nvPicPr>
          <p:cNvPr id="8" name="Picture 7" descr="CPA.COM_Logo_White.ep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89938" y="4485676"/>
            <a:ext cx="622442" cy="465728"/>
          </a:xfrm>
          <a:prstGeom prst="rect">
            <a:avLst/>
          </a:prstGeom>
        </p:spPr>
      </p:pic>
      <p:sp>
        <p:nvSpPr>
          <p:cNvPr id="7" name="Text Placeholder 2"/>
          <p:cNvSpPr>
            <a:spLocks noGrp="1"/>
          </p:cNvSpPr>
          <p:nvPr>
            <p:ph type="body" idx="1"/>
          </p:nvPr>
        </p:nvSpPr>
        <p:spPr>
          <a:xfrm>
            <a:off x="457200" y="1200151"/>
            <a:ext cx="8229600" cy="3394472"/>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spTree>
    <p:extLst>
      <p:ext uri="{BB962C8B-B14F-4D97-AF65-F5344CB8AC3E}">
        <p14:creationId xmlns:p14="http://schemas.microsoft.com/office/powerpoint/2010/main" val="166740989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70" r:id="rId13"/>
    <p:sldLayoutId id="2147483771" r:id="rId14"/>
    <p:sldLayoutId id="2147483772" r:id="rId15"/>
  </p:sldLayoutIdLst>
  <p:timing>
    <p:tnLst>
      <p:par>
        <p:cTn id="1" dur="indefinite" restart="never" nodeType="tmRoot"/>
      </p:par>
    </p:tnLst>
  </p:timing>
  <p:hf hdr="0" dt="0"/>
  <p:txStyles>
    <p:titleStyle>
      <a:lvl1pPr algn="l" defTabSz="457200" rtl="0" eaLnBrk="1" latinLnBrk="0" hangingPunct="1">
        <a:lnSpc>
          <a:spcPct val="80000"/>
        </a:lnSpc>
        <a:spcBef>
          <a:spcPct val="0"/>
        </a:spcBef>
        <a:buNone/>
        <a:defRPr sz="3200" b="0" i="0" kern="1200" baseline="0">
          <a:solidFill>
            <a:schemeClr val="tx1"/>
          </a:solidFill>
          <a:latin typeface="Impact"/>
          <a:ea typeface="+mj-ea"/>
          <a:cs typeface="Impact"/>
        </a:defRPr>
      </a:lvl1pPr>
    </p:titleStyle>
    <p:bodyStyle>
      <a:lvl1pPr marL="283464" indent="-283464" algn="l" defTabSz="457200" rtl="0" eaLnBrk="1" latinLnBrk="0" hangingPunct="1">
        <a:lnSpc>
          <a:spcPct val="100000"/>
        </a:lnSpc>
        <a:spcBef>
          <a:spcPts val="0"/>
        </a:spcBef>
        <a:spcAft>
          <a:spcPts val="300"/>
        </a:spcAft>
        <a:buFontTx/>
        <a:buBlip>
          <a:blip r:embed="rId18"/>
        </a:buBlip>
        <a:defRPr sz="1600" b="0" i="0" u="none" kern="1200" spc="0" baseline="0">
          <a:solidFill>
            <a:schemeClr val="tx1"/>
          </a:solidFill>
          <a:latin typeface="Arial"/>
          <a:ea typeface="+mn-ea"/>
          <a:cs typeface="Arial"/>
        </a:defRPr>
      </a:lvl1pPr>
      <a:lvl2pPr marL="566928" indent="-285750" algn="l" defTabSz="457200" rtl="0" eaLnBrk="1" latinLnBrk="0" hangingPunct="1">
        <a:lnSpc>
          <a:spcPct val="100000"/>
        </a:lnSpc>
        <a:spcBef>
          <a:spcPts val="0"/>
        </a:spcBef>
        <a:spcAft>
          <a:spcPts val="200"/>
        </a:spcAft>
        <a:buClr>
          <a:srgbClr val="818386"/>
        </a:buClr>
        <a:buSzPct val="87000"/>
        <a:buFont typeface="Courier New"/>
        <a:buChar char="o"/>
        <a:tabLst>
          <a:tab pos="230188" algn="l"/>
        </a:tabLst>
        <a:defRPr sz="1400" b="0" i="0" u="none" kern="1200" spc="0">
          <a:solidFill>
            <a:schemeClr val="tx1"/>
          </a:solidFill>
          <a:latin typeface="Arial"/>
          <a:ea typeface="+mn-ea"/>
          <a:cs typeface="Arial"/>
        </a:defRPr>
      </a:lvl2pPr>
      <a:lvl3pPr marL="777240" indent="-182880" algn="l" defTabSz="457200" rtl="0" eaLnBrk="1" latinLnBrk="0" hangingPunct="1">
        <a:lnSpc>
          <a:spcPct val="100000"/>
        </a:lnSpc>
        <a:spcBef>
          <a:spcPts val="0"/>
        </a:spcBef>
        <a:spcAft>
          <a:spcPts val="200"/>
        </a:spcAft>
        <a:buClr>
          <a:srgbClr val="818386"/>
        </a:buClr>
        <a:buSzPct val="70000"/>
        <a:buFont typeface="Lucida Grande"/>
        <a:buChar char="&gt;"/>
        <a:tabLst>
          <a:tab pos="230188" algn="l"/>
        </a:tabLst>
        <a:defRPr sz="1200" b="0" i="0" u="none" kern="1200" spc="0">
          <a:solidFill>
            <a:schemeClr val="tx1"/>
          </a:solidFill>
          <a:latin typeface="Arial"/>
          <a:ea typeface="+mn-ea"/>
          <a:cs typeface="Arial"/>
        </a:defRPr>
      </a:lvl3pPr>
      <a:lvl4pPr marL="960120" indent="-182880" algn="l" defTabSz="457200" rtl="0" eaLnBrk="1" latinLnBrk="0" hangingPunct="1">
        <a:lnSpc>
          <a:spcPct val="100000"/>
        </a:lnSpc>
        <a:spcBef>
          <a:spcPts val="0"/>
        </a:spcBef>
        <a:spcAft>
          <a:spcPts val="200"/>
        </a:spcAft>
        <a:buClr>
          <a:srgbClr val="818386"/>
        </a:buClr>
        <a:buSzPct val="50000"/>
        <a:buFont typeface="Wingdings" charset="2"/>
        <a:buChar char="§"/>
        <a:tabLst>
          <a:tab pos="230188" algn="l"/>
        </a:tabLst>
        <a:defRPr sz="1200" b="0" i="0" u="none" kern="1200" spc="0">
          <a:solidFill>
            <a:schemeClr val="tx1"/>
          </a:solidFill>
          <a:latin typeface="Arial"/>
          <a:ea typeface="+mn-ea"/>
          <a:cs typeface="Arial"/>
        </a:defRPr>
      </a:lvl4pPr>
      <a:lvl5pPr marL="1143000" indent="-182880" algn="l" defTabSz="457200" rtl="0" eaLnBrk="1" latinLnBrk="0" hangingPunct="1">
        <a:lnSpc>
          <a:spcPct val="100000"/>
        </a:lnSpc>
        <a:spcBef>
          <a:spcPts val="400"/>
        </a:spcBef>
        <a:spcAft>
          <a:spcPts val="200"/>
        </a:spcAft>
        <a:buClr>
          <a:srgbClr val="818386"/>
        </a:buClr>
        <a:buSzPct val="53000"/>
        <a:buFont typeface="Wingdings" charset="2"/>
        <a:buChar char="v"/>
        <a:tabLst>
          <a:tab pos="230188" algn="l"/>
        </a:tabLst>
        <a:defRPr sz="1000" b="1" i="0" u="none" kern="1200" spc="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09600" y="30289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800" dirty="0" smtClean="0">
                <a:solidFill>
                  <a:schemeClr val="tx1">
                    <a:tint val="75000"/>
                  </a:schemeClr>
                </a:solidFill>
                <a:latin typeface="+mn-lt"/>
                <a:cs typeface="+mn-cs"/>
              </a:defRPr>
            </a:lvl1pPr>
          </a:lstStyle>
          <a:p>
            <a:pPr>
              <a:defRPr/>
            </a:pPr>
            <a:r>
              <a:rPr lang="en-US" dirty="0" smtClean="0">
                <a:solidFill>
                  <a:prstClr val="black">
                    <a:tint val="75000"/>
                  </a:prstClr>
                </a:solidFill>
              </a:rPr>
              <a:t>@ThomasGawneCPA</a:t>
            </a:r>
            <a:endParaRPr lang="en-US" dirty="0">
              <a:solidFill>
                <a:prstClr val="black">
                  <a:tint val="75000"/>
                </a:prstClr>
              </a:solidFill>
            </a:endParaRPr>
          </a:p>
        </p:txBody>
      </p:sp>
      <p:pic>
        <p:nvPicPr>
          <p:cNvPr id="2" name="Picture 2" descr="\\wallstreet\home\tgawne\My Pictures\CPA.COM_Logo_Black.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37067" y="4506126"/>
            <a:ext cx="674476" cy="50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491217"/>
      </p:ext>
    </p:extLst>
  </p:cSld>
  <p:clrMap bg1="lt1" tx1="dk1" bg2="lt2" tx2="dk2" accent1="accent1" accent2="accent2" accent3="accent3" accent4="accent4" accent5="accent5" accent6="accent6" hlink="hlink" folHlink="folHlink"/>
  <p:sldLayoutIdLst>
    <p:sldLayoutId id="2147483774" r:id="rId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10287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 name="Footer Placeholder 4"/>
          <p:cNvSpPr>
            <a:spLocks noGrp="1"/>
          </p:cNvSpPr>
          <p:nvPr>
            <p:ph type="ftr" sz="quarter" idx="3"/>
          </p:nvPr>
        </p:nvSpPr>
        <p:spPr>
          <a:xfrm>
            <a:off x="3124200" y="4770309"/>
            <a:ext cx="2895600" cy="273844"/>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cs typeface="+mn-cs"/>
              </a:defRPr>
            </a:lvl1pPr>
          </a:lstStyle>
          <a:p>
            <a:pPr>
              <a:defRPr/>
            </a:pPr>
            <a:r>
              <a:rPr lang="en-US" sz="1800" dirty="0" smtClean="0">
                <a:solidFill>
                  <a:prstClr val="black">
                    <a:tint val="75000"/>
                  </a:prstClr>
                </a:solidFill>
              </a:rPr>
              <a:t>@ThomasGawneCPA</a:t>
            </a:r>
          </a:p>
          <a:p>
            <a:pPr>
              <a:defRPr/>
            </a:pPr>
            <a:endParaRPr lang="en-US" dirty="0">
              <a:solidFill>
                <a:prstClr val="black">
                  <a:tint val="75000"/>
                </a:prstClr>
              </a:solidFill>
            </a:endParaRPr>
          </a:p>
        </p:txBody>
      </p:sp>
      <p:pic>
        <p:nvPicPr>
          <p:cNvPr id="6" name="Picture 2" descr="\\wallstreet\home\tgawne\My Pictures\CPA.COM_Logo_Black.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37067" y="4506126"/>
            <a:ext cx="674476" cy="50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60477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rgbClr val="F796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4" name="Rectangle 13"/>
          <p:cNvSpPr/>
          <p:nvPr userDrawn="1"/>
        </p:nvSpPr>
        <p:spPr>
          <a:xfrm>
            <a:off x="228600" y="171450"/>
            <a:ext cx="8686800" cy="4800600"/>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026" name="Title Placeholder 1"/>
          <p:cNvSpPr>
            <a:spLocks noGrp="1"/>
          </p:cNvSpPr>
          <p:nvPr>
            <p:ph type="title"/>
          </p:nvPr>
        </p:nvSpPr>
        <p:spPr bwMode="auto">
          <a:xfrm>
            <a:off x="228600" y="205979"/>
            <a:ext cx="8686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2913944"/>
            <a:ext cx="8229600" cy="168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228600" y="4718910"/>
            <a:ext cx="2362200" cy="273844"/>
          </a:xfrm>
          <a:prstGeom prst="rect">
            <a:avLst/>
          </a:prstGeom>
        </p:spPr>
        <p:txBody>
          <a:bodyPr vert="horz" lIns="91440" tIns="45720" rIns="91440" bIns="45720" rtlCol="0" anchor="ctr"/>
          <a:lstStyle>
            <a:lvl1pPr algn="l" fontAlgn="auto">
              <a:spcBef>
                <a:spcPts val="0"/>
              </a:spcBef>
              <a:spcAft>
                <a:spcPts val="0"/>
              </a:spcAft>
              <a:defRPr sz="1200" b="0" i="0" smtClean="0">
                <a:solidFill>
                  <a:srgbClr val="595959"/>
                </a:solidFill>
                <a:latin typeface="ZapfHumnst Bd BT"/>
                <a:ea typeface="+mn-ea"/>
                <a:cs typeface="ZapfHumnst Bd BT"/>
              </a:defRPr>
            </a:lvl1pPr>
          </a:lstStyle>
          <a:p>
            <a:pPr defTabSz="457200">
              <a:defRPr/>
            </a:pPr>
            <a:fld id="{CBBCD0D6-5E59-3C4B-ADEE-CC66553B5478}" type="datetime1">
              <a:rPr lang="en-US"/>
              <a:pPr defTabSz="457200">
                <a:defRPr/>
              </a:pPr>
              <a:t>6/15/2015</a:t>
            </a:fld>
            <a:endParaRPr lang="en-US" dirty="0"/>
          </a:p>
        </p:txBody>
      </p:sp>
      <p:sp>
        <p:nvSpPr>
          <p:cNvPr id="5" name="Footer Placeholder 4"/>
          <p:cNvSpPr>
            <a:spLocks noGrp="1"/>
          </p:cNvSpPr>
          <p:nvPr>
            <p:ph type="ftr" sz="quarter" idx="3"/>
          </p:nvPr>
        </p:nvSpPr>
        <p:spPr>
          <a:xfrm>
            <a:off x="3124200" y="4718910"/>
            <a:ext cx="2895600" cy="273844"/>
          </a:xfrm>
          <a:prstGeom prst="rect">
            <a:avLst/>
          </a:prstGeom>
        </p:spPr>
        <p:txBody>
          <a:bodyPr vert="horz" lIns="91440" tIns="45720" rIns="91440" bIns="45720" rtlCol="0" anchor="ctr"/>
          <a:lstStyle>
            <a:lvl1pPr algn="ctr" fontAlgn="auto">
              <a:spcBef>
                <a:spcPts val="0"/>
              </a:spcBef>
              <a:spcAft>
                <a:spcPts val="0"/>
              </a:spcAft>
              <a:defRPr sz="1200" b="1" i="0">
                <a:solidFill>
                  <a:srgbClr val="595959"/>
                </a:solidFill>
                <a:latin typeface="ZapfHumnst Dm BT"/>
                <a:ea typeface="+mn-ea"/>
                <a:cs typeface="ZapfHumnst Dm BT"/>
              </a:defRPr>
            </a:lvl1pPr>
          </a:lstStyle>
          <a:p>
            <a:pPr defTabSz="457200">
              <a:defRPr/>
            </a:pPr>
            <a:r>
              <a:rPr lang="en-US" dirty="0" smtClean="0"/>
              <a:t>#SuperConf15</a:t>
            </a:r>
            <a:endParaRPr lang="en-US" dirty="0"/>
          </a:p>
        </p:txBody>
      </p:sp>
      <p:sp>
        <p:nvSpPr>
          <p:cNvPr id="6" name="Slide Number Placeholder 5"/>
          <p:cNvSpPr>
            <a:spLocks noGrp="1"/>
          </p:cNvSpPr>
          <p:nvPr>
            <p:ph type="sldNum" sz="quarter" idx="4"/>
          </p:nvPr>
        </p:nvSpPr>
        <p:spPr>
          <a:xfrm>
            <a:off x="6553200" y="4718910"/>
            <a:ext cx="2362200" cy="273844"/>
          </a:xfrm>
          <a:prstGeom prst="rect">
            <a:avLst/>
          </a:prstGeom>
        </p:spPr>
        <p:txBody>
          <a:bodyPr vert="horz" lIns="91440" tIns="45720" rIns="91440" bIns="45720" rtlCol="0" anchor="ctr"/>
          <a:lstStyle>
            <a:lvl1pPr algn="r" fontAlgn="auto">
              <a:spcBef>
                <a:spcPts val="0"/>
              </a:spcBef>
              <a:spcAft>
                <a:spcPts val="0"/>
              </a:spcAft>
              <a:defRPr sz="1200" b="0" i="0" smtClean="0">
                <a:solidFill>
                  <a:srgbClr val="595959"/>
                </a:solidFill>
                <a:latin typeface="ZapfHumnst Bd BT"/>
                <a:ea typeface="+mn-ea"/>
                <a:cs typeface="ZapfHumnst Bd BT"/>
              </a:defRPr>
            </a:lvl1pPr>
          </a:lstStyle>
          <a:p>
            <a:pPr defTabSz="457200">
              <a:defRPr/>
            </a:pPr>
            <a:fld id="{0949A0BF-6C8B-B141-82BA-DE4DD4A58B0C}" type="slidenum">
              <a:rPr lang="en-US"/>
              <a:pPr defTabSz="457200">
                <a:defRPr/>
              </a:pPr>
              <a:t>‹#›</a:t>
            </a:fld>
            <a:endParaRPr lang="en-US" dirty="0"/>
          </a:p>
        </p:txBody>
      </p:sp>
    </p:spTree>
    <p:extLst>
      <p:ext uri="{BB962C8B-B14F-4D97-AF65-F5344CB8AC3E}">
        <p14:creationId xmlns:p14="http://schemas.microsoft.com/office/powerpoint/2010/main" val="50100452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Lst>
  <p:timing>
    <p:tnLst>
      <p:par>
        <p:cTn id="1" dur="indefinite" restart="never" nodeType="tmRoot"/>
      </p:par>
    </p:tnLst>
  </p:timing>
  <p:hf sldNum="0" hdr="0" dt="0"/>
  <p:txStyles>
    <p:titleStyle>
      <a:lvl1pPr algn="ctr" defTabSz="457200" rtl="0" eaLnBrk="1" fontAlgn="base" hangingPunct="1">
        <a:spcBef>
          <a:spcPct val="0"/>
        </a:spcBef>
        <a:spcAft>
          <a:spcPct val="0"/>
        </a:spcAft>
        <a:defRPr sz="4400" b="1" i="0" kern="1200">
          <a:solidFill>
            <a:srgbClr val="478DCE"/>
          </a:solidFill>
          <a:latin typeface="ZapfHumnst Dm BT"/>
          <a:ea typeface="ＭＳ Ｐゴシック" charset="0"/>
          <a:cs typeface="ZapfHumnst Dm BT"/>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rgbClr val="478DCE"/>
        </a:buClr>
        <a:buFont typeface="Arial"/>
        <a:buChar char="•"/>
        <a:defRPr sz="3200" b="0" i="0" kern="1200">
          <a:solidFill>
            <a:srgbClr val="595959"/>
          </a:solidFill>
          <a:latin typeface="ZapfHumnst BT"/>
          <a:ea typeface="ＭＳ Ｐゴシック" charset="0"/>
          <a:cs typeface="ZapfHumnst BT"/>
        </a:defRPr>
      </a:lvl1pPr>
      <a:lvl2pPr marL="742950" indent="-285750" algn="l" defTabSz="457200" rtl="0" eaLnBrk="1" fontAlgn="base" hangingPunct="1">
        <a:spcBef>
          <a:spcPct val="20000"/>
        </a:spcBef>
        <a:spcAft>
          <a:spcPct val="0"/>
        </a:spcAft>
        <a:buClr>
          <a:srgbClr val="5DAE46"/>
        </a:buClr>
        <a:buFont typeface="Arial"/>
        <a:buChar char="•"/>
        <a:defRPr sz="2800" b="0" i="0" kern="1200">
          <a:solidFill>
            <a:srgbClr val="595959"/>
          </a:solidFill>
          <a:latin typeface="ZapfHumnst BT"/>
          <a:ea typeface="ＭＳ Ｐゴシック" charset="0"/>
          <a:cs typeface="ZapfHumnst BT"/>
        </a:defRPr>
      </a:lvl2pPr>
      <a:lvl3pPr marL="1143000" indent="-228600" algn="l" defTabSz="457200" rtl="0" eaLnBrk="1" fontAlgn="base" hangingPunct="1">
        <a:spcBef>
          <a:spcPct val="20000"/>
        </a:spcBef>
        <a:spcAft>
          <a:spcPct val="0"/>
        </a:spcAft>
        <a:buClr>
          <a:srgbClr val="F7963A"/>
        </a:buClr>
        <a:buFont typeface="Arial"/>
        <a:buChar char="•"/>
        <a:defRPr sz="2400" b="0" i="0" kern="1200">
          <a:solidFill>
            <a:srgbClr val="595959"/>
          </a:solidFill>
          <a:latin typeface="ZapfHumnst BT"/>
          <a:ea typeface="ＭＳ Ｐゴシック" charset="0"/>
          <a:cs typeface="ZapfHumnst BT"/>
        </a:defRPr>
      </a:lvl3pPr>
      <a:lvl4pPr marL="1600200" indent="-228600" algn="l" defTabSz="457200" rtl="0" eaLnBrk="1" fontAlgn="base" hangingPunct="1">
        <a:spcBef>
          <a:spcPct val="20000"/>
        </a:spcBef>
        <a:spcAft>
          <a:spcPct val="0"/>
        </a:spcAft>
        <a:buFont typeface="Arial"/>
        <a:buChar char="•"/>
        <a:defRPr sz="2000" b="0" i="0" kern="1200">
          <a:solidFill>
            <a:srgbClr val="595959"/>
          </a:solidFill>
          <a:latin typeface="ZapfHumnst BT"/>
          <a:ea typeface="ＭＳ Ｐゴシック" charset="0"/>
          <a:cs typeface="ZapfHumnst BT"/>
        </a:defRPr>
      </a:lvl4pPr>
      <a:lvl5pPr marL="2057400" indent="-228600" algn="l" defTabSz="457200" rtl="0" eaLnBrk="1" fontAlgn="base" hangingPunct="1">
        <a:spcBef>
          <a:spcPct val="20000"/>
        </a:spcBef>
        <a:spcAft>
          <a:spcPct val="0"/>
        </a:spcAft>
        <a:buClr>
          <a:srgbClr val="008080"/>
        </a:buClr>
        <a:buFont typeface="Arial"/>
        <a:buChar char="•"/>
        <a:defRPr sz="2000" b="0" i="0" kern="1200">
          <a:solidFill>
            <a:srgbClr val="595959"/>
          </a:solidFill>
          <a:latin typeface="ZapfHumnst BT"/>
          <a:ea typeface="ＭＳ Ｐゴシック" charset="0"/>
          <a:cs typeface="ZapfHumnst B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9000">
              <a:schemeClr val="bg1"/>
            </a:gs>
            <a:gs pos="90000">
              <a:srgbClr val="9EDAE4"/>
            </a:gs>
            <a:gs pos="100000">
              <a:srgbClr val="487DC2"/>
            </a:gs>
          </a:gsLst>
          <a:lin ang="24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8" y="205979"/>
            <a:ext cx="7755467" cy="857250"/>
          </a:xfrm>
          <a:prstGeom prst="rect">
            <a:avLst/>
          </a:prstGeom>
        </p:spPr>
        <p:txBody>
          <a:bodyPr vert="horz" lIns="0" tIns="0" rIns="0" bIns="0" rtlCol="0" anchor="b" anchorCtr="0">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8212674" y="226617"/>
            <a:ext cx="799713" cy="273844"/>
          </a:xfrm>
          <a:prstGeom prst="rect">
            <a:avLst/>
          </a:prstGeom>
        </p:spPr>
        <p:txBody>
          <a:bodyPr vert="horz" lIns="0" tIns="0" rIns="0" bIns="0" rtlCol="0" anchor="ctr"/>
          <a:lstStyle>
            <a:lvl1pPr algn="r">
              <a:defRPr sz="1200">
                <a:solidFill>
                  <a:schemeClr val="tx1">
                    <a:tint val="75000"/>
                  </a:schemeClr>
                </a:solidFill>
              </a:defRPr>
            </a:lvl1pPr>
          </a:lstStyle>
          <a:p>
            <a:fld id="{75C5847C-E2BB-8349-BE19-ACDA8EAA559E}" type="slidenum">
              <a:rPr lang="en-US" smtClean="0">
                <a:solidFill>
                  <a:prstClr val="black">
                    <a:tint val="75000"/>
                  </a:prstClr>
                </a:solidFill>
              </a:rPr>
              <a:pPr/>
              <a:t>‹#›</a:t>
            </a:fld>
            <a:endParaRPr lang="en-US">
              <a:solidFill>
                <a:prstClr val="black">
                  <a:tint val="75000"/>
                </a:prstClr>
              </a:solidFill>
            </a:endParaRPr>
          </a:p>
        </p:txBody>
      </p:sp>
      <p:pic>
        <p:nvPicPr>
          <p:cNvPr id="8" name="Picture 7" descr="CPA.COM_Logo_White.eps"/>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389938" y="4485676"/>
            <a:ext cx="622442" cy="465728"/>
          </a:xfrm>
          <a:prstGeom prst="rect">
            <a:avLst/>
          </a:prstGeom>
        </p:spPr>
      </p:pic>
      <p:sp>
        <p:nvSpPr>
          <p:cNvPr id="7" name="Text Placeholder 2"/>
          <p:cNvSpPr>
            <a:spLocks noGrp="1"/>
          </p:cNvSpPr>
          <p:nvPr>
            <p:ph type="body" idx="1"/>
          </p:nvPr>
        </p:nvSpPr>
        <p:spPr>
          <a:xfrm>
            <a:off x="457200" y="1200151"/>
            <a:ext cx="8229600" cy="3394472"/>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spTree>
    <p:extLst>
      <p:ext uri="{BB962C8B-B14F-4D97-AF65-F5344CB8AC3E}">
        <p14:creationId xmlns:p14="http://schemas.microsoft.com/office/powerpoint/2010/main" val="41855833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Lst>
  <p:timing>
    <p:tnLst>
      <p:par>
        <p:cTn id="1" dur="indefinite" restart="never" nodeType="tmRoot"/>
      </p:par>
    </p:tnLst>
  </p:timing>
  <p:hf hdr="0" dt="0"/>
  <p:txStyles>
    <p:titleStyle>
      <a:lvl1pPr algn="l" defTabSz="457200" rtl="0" eaLnBrk="1" latinLnBrk="0" hangingPunct="1">
        <a:lnSpc>
          <a:spcPct val="80000"/>
        </a:lnSpc>
        <a:spcBef>
          <a:spcPct val="0"/>
        </a:spcBef>
        <a:buNone/>
        <a:defRPr sz="3200" b="0" i="0" kern="1200" baseline="0">
          <a:solidFill>
            <a:schemeClr val="tx1"/>
          </a:solidFill>
          <a:latin typeface="Impact"/>
          <a:ea typeface="+mj-ea"/>
          <a:cs typeface="Impact"/>
        </a:defRPr>
      </a:lvl1pPr>
    </p:titleStyle>
    <p:bodyStyle>
      <a:lvl1pPr marL="283464" indent="-283464" algn="l" defTabSz="457200" rtl="0" eaLnBrk="1" latinLnBrk="0" hangingPunct="1">
        <a:lnSpc>
          <a:spcPct val="100000"/>
        </a:lnSpc>
        <a:spcBef>
          <a:spcPts val="0"/>
        </a:spcBef>
        <a:spcAft>
          <a:spcPts val="300"/>
        </a:spcAft>
        <a:buFontTx/>
        <a:buBlip>
          <a:blip r:embed="rId26"/>
        </a:buBlip>
        <a:defRPr sz="1600" b="0" i="0" u="none" kern="1200" spc="0" baseline="0">
          <a:solidFill>
            <a:schemeClr val="tx1"/>
          </a:solidFill>
          <a:latin typeface="Arial"/>
          <a:ea typeface="+mn-ea"/>
          <a:cs typeface="Arial"/>
        </a:defRPr>
      </a:lvl1pPr>
      <a:lvl2pPr marL="566928" indent="-285750" algn="l" defTabSz="457200" rtl="0" eaLnBrk="1" latinLnBrk="0" hangingPunct="1">
        <a:lnSpc>
          <a:spcPct val="100000"/>
        </a:lnSpc>
        <a:spcBef>
          <a:spcPts val="0"/>
        </a:spcBef>
        <a:spcAft>
          <a:spcPts val="200"/>
        </a:spcAft>
        <a:buClr>
          <a:srgbClr val="818386"/>
        </a:buClr>
        <a:buSzPct val="87000"/>
        <a:buFont typeface="Courier New"/>
        <a:buChar char="o"/>
        <a:tabLst>
          <a:tab pos="230188" algn="l"/>
        </a:tabLst>
        <a:defRPr sz="1400" b="0" i="0" u="none" kern="1200" spc="0">
          <a:solidFill>
            <a:schemeClr val="tx1"/>
          </a:solidFill>
          <a:latin typeface="Arial"/>
          <a:ea typeface="+mn-ea"/>
          <a:cs typeface="Arial"/>
        </a:defRPr>
      </a:lvl2pPr>
      <a:lvl3pPr marL="777240" indent="-182880" algn="l" defTabSz="457200" rtl="0" eaLnBrk="1" latinLnBrk="0" hangingPunct="1">
        <a:lnSpc>
          <a:spcPct val="100000"/>
        </a:lnSpc>
        <a:spcBef>
          <a:spcPts val="0"/>
        </a:spcBef>
        <a:spcAft>
          <a:spcPts val="200"/>
        </a:spcAft>
        <a:buClr>
          <a:srgbClr val="818386"/>
        </a:buClr>
        <a:buSzPct val="70000"/>
        <a:buFont typeface="Lucida Grande"/>
        <a:buChar char="&gt;"/>
        <a:tabLst>
          <a:tab pos="230188" algn="l"/>
        </a:tabLst>
        <a:defRPr sz="1200" b="0" i="0" u="none" kern="1200" spc="0">
          <a:solidFill>
            <a:schemeClr val="tx1"/>
          </a:solidFill>
          <a:latin typeface="Arial"/>
          <a:ea typeface="+mn-ea"/>
          <a:cs typeface="Arial"/>
        </a:defRPr>
      </a:lvl3pPr>
      <a:lvl4pPr marL="960120" indent="-182880" algn="l" defTabSz="457200" rtl="0" eaLnBrk="1" latinLnBrk="0" hangingPunct="1">
        <a:lnSpc>
          <a:spcPct val="100000"/>
        </a:lnSpc>
        <a:spcBef>
          <a:spcPts val="0"/>
        </a:spcBef>
        <a:spcAft>
          <a:spcPts val="200"/>
        </a:spcAft>
        <a:buClr>
          <a:srgbClr val="818386"/>
        </a:buClr>
        <a:buSzPct val="50000"/>
        <a:buFont typeface="Wingdings" charset="2"/>
        <a:buChar char="§"/>
        <a:tabLst>
          <a:tab pos="230188" algn="l"/>
        </a:tabLst>
        <a:defRPr sz="1200" b="0" i="0" u="none" kern="1200" spc="0">
          <a:solidFill>
            <a:schemeClr val="tx1"/>
          </a:solidFill>
          <a:latin typeface="Arial"/>
          <a:ea typeface="+mn-ea"/>
          <a:cs typeface="Arial"/>
        </a:defRPr>
      </a:lvl4pPr>
      <a:lvl5pPr marL="1143000" indent="-182880" algn="l" defTabSz="457200" rtl="0" eaLnBrk="1" latinLnBrk="0" hangingPunct="1">
        <a:lnSpc>
          <a:spcPct val="100000"/>
        </a:lnSpc>
        <a:spcBef>
          <a:spcPts val="400"/>
        </a:spcBef>
        <a:spcAft>
          <a:spcPts val="200"/>
        </a:spcAft>
        <a:buClr>
          <a:srgbClr val="818386"/>
        </a:buClr>
        <a:buSzPct val="53000"/>
        <a:buFont typeface="Wingdings" charset="2"/>
        <a:buChar char="v"/>
        <a:tabLst>
          <a:tab pos="230188" algn="l"/>
        </a:tabLst>
        <a:defRPr sz="1000" b="1" i="0" u="none" kern="1200" spc="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0.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hyperlink" Target="http://www.oxforddictionaries.com/us/definition/american_english/Internet-of-things" TargetMode="External"/><Relationship Id="rId2" Type="http://schemas.openxmlformats.org/officeDocument/2006/relationships/hyperlink" Target="http://www.techopedia.com/definition/28247/internet-of-things-iot" TargetMode="External"/><Relationship Id="rId1" Type="http://schemas.openxmlformats.org/officeDocument/2006/relationships/slideLayout" Target="../slideLayouts/slideLayout7.xml"/><Relationship Id="rId4" Type="http://schemas.openxmlformats.org/officeDocument/2006/relationships/hyperlink" Target="http://www.businessinsider.com/defining-the-the-internet-of-things-2013-12"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cpa.com/whitepapers/accounting-services-harness-power-cloud" TargetMode="External"/><Relationship Id="rId2" Type="http://schemas.openxmlformats.org/officeDocument/2006/relationships/hyperlink" Target="http://www.cpa.com/Future-Ready-CPA" TargetMode="External"/><Relationship Id="rId1" Type="http://schemas.openxmlformats.org/officeDocument/2006/relationships/slideLayout" Target="../slideLayouts/slideLayout7.xml"/><Relationship Id="rId4" Type="http://schemas.openxmlformats.org/officeDocument/2006/relationships/hyperlink" Target="http://www.journalofaccountancy.com/issues/2015/apr/accounting-firm-business-models.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hyperlink" Target="http://go.trustradius.com/cpa" TargetMode="Externa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98520" y="2981155"/>
            <a:ext cx="8013469" cy="873919"/>
          </a:xfrm>
        </p:spPr>
        <p:txBody>
          <a:bodyPr/>
          <a:lstStyle/>
          <a:p>
            <a:r>
              <a:rPr lang="en-US" dirty="0" smtClean="0"/>
              <a:t>The Future Ready CPA</a:t>
            </a:r>
            <a:br>
              <a:rPr lang="en-US" dirty="0" smtClean="0"/>
            </a:br>
            <a:r>
              <a:rPr lang="en-US" dirty="0" smtClean="0"/>
              <a:t>Are You Ready for the Challenge?</a:t>
            </a:r>
            <a:endParaRPr lang="en-US" dirty="0"/>
          </a:p>
        </p:txBody>
      </p:sp>
      <p:sp>
        <p:nvSpPr>
          <p:cNvPr id="7" name="Subtitle 6"/>
          <p:cNvSpPr>
            <a:spLocks noGrp="1"/>
          </p:cNvSpPr>
          <p:nvPr>
            <p:ph type="subTitle" idx="1"/>
          </p:nvPr>
        </p:nvSpPr>
        <p:spPr>
          <a:xfrm>
            <a:off x="1828800" y="4094019"/>
            <a:ext cx="5791200" cy="685800"/>
          </a:xfrm>
        </p:spPr>
        <p:txBody>
          <a:bodyPr/>
          <a:lstStyle/>
          <a:p>
            <a:r>
              <a:rPr lang="en-US" dirty="0" smtClean="0"/>
              <a:t>Thomas R. Gawne, CPA</a:t>
            </a:r>
            <a:endParaRPr lang="en-US" dirty="0"/>
          </a:p>
        </p:txBody>
      </p:sp>
    </p:spTree>
    <p:extLst>
      <p:ext uri="{BB962C8B-B14F-4D97-AF65-F5344CB8AC3E}">
        <p14:creationId xmlns:p14="http://schemas.microsoft.com/office/powerpoint/2010/main" val="795275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 y="0"/>
            <a:ext cx="9143999"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75C5847C-E2BB-8349-BE19-ACDA8EAA559E}" type="slidenum">
              <a:rPr lang="en-US" smtClean="0"/>
              <a:pPr/>
              <a:t>10</a:t>
            </a:fld>
            <a:endParaRPr lang="en-US"/>
          </a:p>
        </p:txBody>
      </p:sp>
      <p:pic>
        <p:nvPicPr>
          <p:cNvPr id="6" name="Picture 5" descr="FastFuture_CPA_Infographic_10x5.63_for 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71"/>
            <a:ext cx="9144000" cy="5303520"/>
          </a:xfrm>
          <a:prstGeom prst="rect">
            <a:avLst/>
          </a:prstGeom>
        </p:spPr>
      </p:pic>
      <p:pic>
        <p:nvPicPr>
          <p:cNvPr id="8" name="Picture 7" descr="Disruptive Technology.png"/>
          <p:cNvPicPr>
            <a:picLocks noChangeAspect="1"/>
          </p:cNvPicPr>
          <p:nvPr/>
        </p:nvPicPr>
        <p:blipFill>
          <a:blip r:embed="rId4">
            <a:alphaModFix/>
          </a:blip>
          <a:stretch>
            <a:fillRect/>
          </a:stretch>
        </p:blipFill>
        <p:spPr>
          <a:xfrm>
            <a:off x="5247221" y="311265"/>
            <a:ext cx="3042081" cy="1656244"/>
          </a:xfrm>
          <a:prstGeom prst="rect">
            <a:avLst/>
          </a:prstGeom>
        </p:spPr>
      </p:pic>
    </p:spTree>
    <p:extLst>
      <p:ext uri="{BB962C8B-B14F-4D97-AF65-F5344CB8AC3E}">
        <p14:creationId xmlns:p14="http://schemas.microsoft.com/office/powerpoint/2010/main" val="16516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par>
                          <p:cTn id="8" fill="hold">
                            <p:stCondLst>
                              <p:cond delay="0"/>
                            </p:stCondLst>
                            <p:childTnLst>
                              <p:par>
                                <p:cTn id="9" presetID="0" presetClass="path" presetSubtype="0" accel="50000" decel="50000" fill="hold" nodeType="afterEffect">
                                  <p:stCondLst>
                                    <p:cond delay="0"/>
                                  </p:stCondLst>
                                  <p:childTnLst>
                                    <p:animMotion origin="layout" path="M -0.00069 0.05308 C -0.05312 0.15987 -0.10538 0.26728 -0.14513 0.3037 C -0.18489 0.34043 -0.22309 0.27716 -0.23888 0.27222 " pathEditMode="relative" rAng="0" ptsTypes="aaA">
                                      <p:cBhvr>
                                        <p:cTn id="10" dur="2000" fill="hold"/>
                                        <p:tgtEl>
                                          <p:spTgt spid="8"/>
                                        </p:tgtEl>
                                        <p:attrNameLst>
                                          <p:attrName>ppt_x</p:attrName>
                                          <p:attrName>ppt_y</p:attrName>
                                        </p:attrNameLst>
                                      </p:cBhvr>
                                      <p:rCtr x="-11900" y="14400"/>
                                    </p:animMotion>
                                  </p:childTnLst>
                                </p:cTn>
                              </p:par>
                            </p:childTnLst>
                          </p:cTn>
                        </p:par>
                        <p:par>
                          <p:cTn id="11" fill="hold">
                            <p:stCondLst>
                              <p:cond delay="2000"/>
                            </p:stCondLst>
                            <p:childTnLst>
                              <p:par>
                                <p:cTn id="12" presetID="6" presetClass="emph" presetSubtype="0" accel="50000" decel="50000" fill="hold" nodeType="afterEffect">
                                  <p:stCondLst>
                                    <p:cond delay="0"/>
                                  </p:stCondLst>
                                  <p:childTnLst>
                                    <p:animScale>
                                      <p:cBhvr>
                                        <p:cTn id="13"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 y="0"/>
            <a:ext cx="9143999"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75C5847C-E2BB-8349-BE19-ACDA8EAA559E}" type="slidenum">
              <a:rPr lang="en-US" smtClean="0"/>
              <a:pPr/>
              <a:t>11</a:t>
            </a:fld>
            <a:endParaRPr lang="en-US"/>
          </a:p>
        </p:txBody>
      </p:sp>
      <p:pic>
        <p:nvPicPr>
          <p:cNvPr id="6" name="Picture 5" descr="FastFuture_CPA_Infographic_10x5.63_for 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71"/>
            <a:ext cx="9144000" cy="5303520"/>
          </a:xfrm>
          <a:prstGeom prst="rect">
            <a:avLst/>
          </a:prstGeom>
        </p:spPr>
      </p:pic>
      <p:pic>
        <p:nvPicPr>
          <p:cNvPr id="4" name="Picture 3" descr="Globalization &amp; the MarketPlac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1671" y="2150476"/>
            <a:ext cx="3166533" cy="1409779"/>
          </a:xfrm>
          <a:prstGeom prst="rect">
            <a:avLst/>
          </a:prstGeom>
        </p:spPr>
      </p:pic>
    </p:spTree>
    <p:extLst>
      <p:ext uri="{BB962C8B-B14F-4D97-AF65-F5344CB8AC3E}">
        <p14:creationId xmlns:p14="http://schemas.microsoft.com/office/powerpoint/2010/main" val="263430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par>
                          <p:cTn id="8" fill="hold">
                            <p:stCondLst>
                              <p:cond delay="0"/>
                            </p:stCondLst>
                            <p:childTnLst>
                              <p:par>
                                <p:cTn id="9" presetID="37" presetClass="path" presetSubtype="0" accel="50000" decel="50000" fill="hold" nodeType="afterEffect">
                                  <p:stCondLst>
                                    <p:cond delay="0"/>
                                  </p:stCondLst>
                                  <p:childTnLst>
                                    <p:animMotion origin="layout" path="M 0.00555 -0.04877 L -0.06441 0.05586 C -0.079 0.07963 -0.10087 0.09321 -0.12361 0.09321 C -0.14966 0.09321 -0.17049 0.07963 -0.18507 0.05586 L -0.25469 -0.04877 " pathEditMode="relative" rAng="0" ptsTypes="FffFF">
                                      <p:cBhvr>
                                        <p:cTn id="10" dur="2000" fill="hold"/>
                                        <p:tgtEl>
                                          <p:spTgt spid="4"/>
                                        </p:tgtEl>
                                        <p:attrNameLst>
                                          <p:attrName>ppt_x</p:attrName>
                                          <p:attrName>ppt_y</p:attrName>
                                        </p:attrNameLst>
                                      </p:cBhvr>
                                      <p:rCtr x="-13000" y="7100"/>
                                    </p:animMotion>
                                  </p:childTnLst>
                                </p:cTn>
                              </p:par>
                            </p:childTnLst>
                          </p:cTn>
                        </p:par>
                        <p:par>
                          <p:cTn id="11" fill="hold">
                            <p:stCondLst>
                              <p:cond delay="2000"/>
                            </p:stCondLst>
                            <p:childTnLst>
                              <p:par>
                                <p:cTn id="12" presetID="6" presetClass="emph" presetSubtype="0" fill="hold" nodeType="afterEffect">
                                  <p:stCondLst>
                                    <p:cond delay="0"/>
                                  </p:stCondLst>
                                  <p:childTnLst>
                                    <p:animScale>
                                      <p:cBhvr>
                                        <p:cTn id="13"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054"/>
            <a:ext cx="9144000" cy="3050615"/>
          </a:xfrm>
          <a:prstGeom prst="rect">
            <a:avLst/>
          </a:prstGeom>
        </p:spPr>
      </p:pic>
    </p:spTree>
    <p:extLst>
      <p:ext uri="{BB962C8B-B14F-4D97-AF65-F5344CB8AC3E}">
        <p14:creationId xmlns:p14="http://schemas.microsoft.com/office/powerpoint/2010/main" val="827669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19392" y="91725"/>
            <a:ext cx="6268720" cy="551539"/>
          </a:xfrm>
        </p:spPr>
        <p:txBody>
          <a:bodyPr>
            <a:normAutofit/>
          </a:bodyPr>
          <a:lstStyle/>
          <a:p>
            <a:pPr algn="ctr"/>
            <a:r>
              <a:rPr lang="en-US" sz="3600" b="1" dirty="0">
                <a:latin typeface="Arial" charset="0"/>
                <a:ea typeface="ＭＳ Ｐゴシック" charset="0"/>
                <a:cs typeface="ＭＳ Ｐゴシック" charset="0"/>
              </a:rPr>
              <a:t>The Path Forward: CPA’s</a:t>
            </a:r>
          </a:p>
        </p:txBody>
      </p:sp>
      <p:pic>
        <p:nvPicPr>
          <p:cNvPr id="32772" name="Picture 2" descr="Welcome to FF Tit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9103" y="75196"/>
            <a:ext cx="2265396" cy="11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356948" y="1130473"/>
            <a:ext cx="7207656" cy="442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p>
            <a:pPr eaLnBrk="0" hangingPunct="0">
              <a:spcBef>
                <a:spcPct val="50000"/>
              </a:spcBef>
            </a:pPr>
            <a:r>
              <a:rPr lang="en-US" sz="3200" dirty="0">
                <a:latin typeface="Arial" charset="0"/>
              </a:rPr>
              <a:t>1</a:t>
            </a:r>
            <a:r>
              <a:rPr lang="en-US" sz="2800" dirty="0">
                <a:latin typeface="Arial" charset="0"/>
              </a:rPr>
              <a:t>. </a:t>
            </a:r>
            <a:r>
              <a:rPr lang="en-US" sz="2800" b="1" dirty="0">
                <a:latin typeface="Arial" charset="0"/>
              </a:rPr>
              <a:t>Understand</a:t>
            </a:r>
            <a:r>
              <a:rPr lang="en-US" sz="2800" dirty="0">
                <a:latin typeface="Arial" charset="0"/>
              </a:rPr>
              <a:t> emerging innovation faster</a:t>
            </a:r>
          </a:p>
          <a:p>
            <a:pPr eaLnBrk="0" hangingPunct="0">
              <a:spcBef>
                <a:spcPct val="50000"/>
              </a:spcBef>
            </a:pPr>
            <a:r>
              <a:rPr lang="en-US" sz="2800" dirty="0">
                <a:latin typeface="Arial" charset="0"/>
              </a:rPr>
              <a:t>2. </a:t>
            </a:r>
            <a:r>
              <a:rPr lang="en-US" sz="2800" b="1" dirty="0">
                <a:latin typeface="Arial" charset="0"/>
              </a:rPr>
              <a:t>Create</a:t>
            </a:r>
            <a:r>
              <a:rPr lang="en-US" sz="2800" dirty="0">
                <a:latin typeface="Arial" charset="0"/>
              </a:rPr>
              <a:t> a competitive talent strategy</a:t>
            </a:r>
          </a:p>
          <a:p>
            <a:pPr eaLnBrk="0" hangingPunct="0">
              <a:spcBef>
                <a:spcPct val="50000"/>
              </a:spcBef>
            </a:pPr>
            <a:r>
              <a:rPr lang="en-US" sz="2800" dirty="0">
                <a:latin typeface="Arial" charset="0"/>
              </a:rPr>
              <a:t>3. </a:t>
            </a:r>
            <a:r>
              <a:rPr lang="en-US" sz="2800" b="1" dirty="0">
                <a:latin typeface="Arial" charset="0"/>
              </a:rPr>
              <a:t>Embrace</a:t>
            </a:r>
            <a:r>
              <a:rPr lang="en-US" sz="2800" dirty="0">
                <a:latin typeface="Arial" charset="0"/>
              </a:rPr>
              <a:t> globalization opportunities</a:t>
            </a:r>
          </a:p>
          <a:p>
            <a:pPr eaLnBrk="0" hangingPunct="0">
              <a:spcBef>
                <a:spcPct val="50000"/>
              </a:spcBef>
            </a:pPr>
            <a:r>
              <a:rPr lang="en-US" sz="2800" dirty="0">
                <a:latin typeface="Arial" charset="0"/>
              </a:rPr>
              <a:t>4. </a:t>
            </a:r>
            <a:r>
              <a:rPr lang="en-US" sz="2800" b="1" dirty="0">
                <a:latin typeface="Arial" charset="0"/>
              </a:rPr>
              <a:t>Get in synch </a:t>
            </a:r>
            <a:r>
              <a:rPr lang="en-US" sz="2800" dirty="0">
                <a:latin typeface="Arial" charset="0"/>
              </a:rPr>
              <a:t>with the marketplace trends that will shape future markets</a:t>
            </a:r>
          </a:p>
          <a:p>
            <a:pPr eaLnBrk="0" hangingPunct="0">
              <a:spcBef>
                <a:spcPct val="50000"/>
              </a:spcBef>
              <a:buFontTx/>
              <a:buChar char="•"/>
            </a:pPr>
            <a:endParaRPr lang="en-US" sz="3200" dirty="0">
              <a:latin typeface="Arial" charset="0"/>
            </a:endParaRPr>
          </a:p>
          <a:p>
            <a:pPr eaLnBrk="0" hangingPunct="0">
              <a:spcBef>
                <a:spcPct val="50000"/>
              </a:spcBef>
            </a:pPr>
            <a:endParaRPr lang="en-US" sz="3200" dirty="0">
              <a:latin typeface="Arial" charset="0"/>
            </a:endParaRPr>
          </a:p>
        </p:txBody>
      </p:sp>
      <p:pic>
        <p:nvPicPr>
          <p:cNvPr id="4" name="Picture 3" descr="IMG_537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 y="4086507"/>
            <a:ext cx="2787247" cy="1914244"/>
          </a:xfrm>
          <a:prstGeom prst="rect">
            <a:avLst/>
          </a:prstGeom>
        </p:spPr>
      </p:pic>
      <p:pic>
        <p:nvPicPr>
          <p:cNvPr id="6" name="Picture 5" descr="-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0083" y="4086507"/>
            <a:ext cx="2814419" cy="1914244"/>
          </a:xfrm>
          <a:prstGeom prst="rect">
            <a:avLst/>
          </a:prstGeom>
        </p:spPr>
      </p:pic>
      <p:pic>
        <p:nvPicPr>
          <p:cNvPr id="7" name="Picture 6" descr="3BOg_ZEQPIWEjlungR3z2xLBsVG66-5HAwK4R9HYGcM,YXj7LA-tpmUy4lT6ERkjdXxu7T0xOiN6RXAqANWn4Co.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5897" y="4086510"/>
            <a:ext cx="3363573" cy="1907393"/>
          </a:xfrm>
          <a:prstGeom prst="rect">
            <a:avLst/>
          </a:prstGeom>
        </p:spPr>
      </p:pic>
    </p:spTree>
    <p:extLst>
      <p:ext uri="{BB962C8B-B14F-4D97-AF65-F5344CB8AC3E}">
        <p14:creationId xmlns:p14="http://schemas.microsoft.com/office/powerpoint/2010/main" val="20964397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400" dirty="0"/>
              <a:t>Disruption &amp; CPAs</a:t>
            </a:r>
            <a:br>
              <a:rPr lang="en-US" sz="4400" dirty="0"/>
            </a:br>
            <a:endParaRPr lang="en-US" sz="4400"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22578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Templosion</a:t>
            </a:r>
            <a:endParaRPr lang="en-US" dirty="0"/>
          </a:p>
        </p:txBody>
      </p:sp>
      <p:sp>
        <p:nvSpPr>
          <p:cNvPr id="4" name="Text Placeholder 3"/>
          <p:cNvSpPr>
            <a:spLocks noGrp="1"/>
          </p:cNvSpPr>
          <p:nvPr>
            <p:ph idx="1"/>
          </p:nvPr>
        </p:nvSpPr>
        <p:spPr>
          <a:prstGeom prst="rect">
            <a:avLst/>
          </a:prstGeom>
        </p:spPr>
        <p:txBody>
          <a:bodyPr/>
          <a:lstStyle/>
          <a:p>
            <a:pPr marL="0" indent="0">
              <a:buNone/>
            </a:pPr>
            <a:r>
              <a:rPr lang="en-US" sz="2700" dirty="0"/>
              <a:t>“the implosion of everything into compressed time”</a:t>
            </a:r>
          </a:p>
        </p:txBody>
      </p:sp>
      <p:pic>
        <p:nvPicPr>
          <p:cNvPr id="6" name="Picture 2" descr="http://www.njscpa.org/images/new-jersey-cpa/timevice.jpg?sfvrs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605" y="3787354"/>
            <a:ext cx="2426526" cy="11293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22585" y="1876376"/>
            <a:ext cx="5603778" cy="507831"/>
          </a:xfrm>
          <a:prstGeom prst="rect">
            <a:avLst/>
          </a:prstGeom>
        </p:spPr>
        <p:txBody>
          <a:bodyPr wrap="none">
            <a:spAutoFit/>
          </a:bodyPr>
          <a:lstStyle/>
          <a:p>
            <a:r>
              <a:rPr lang="en-US" sz="2700" dirty="0" err="1"/>
              <a:t>Tem·plo·sion</a:t>
            </a:r>
            <a:r>
              <a:rPr lang="en-US" sz="2700" dirty="0"/>
              <a:t>  [Tem-</a:t>
            </a:r>
            <a:r>
              <a:rPr lang="en-US" sz="2700" dirty="0" err="1"/>
              <a:t>sploh</a:t>
            </a:r>
            <a:r>
              <a:rPr lang="en-US" sz="2700" dirty="0"/>
              <a:t>-</a:t>
            </a:r>
            <a:r>
              <a:rPr lang="en-US" sz="2700" dirty="0" err="1"/>
              <a:t>zhuhn</a:t>
            </a:r>
            <a:r>
              <a:rPr lang="en-US" sz="2700" dirty="0"/>
              <a:t>] Noun</a:t>
            </a:r>
          </a:p>
        </p:txBody>
      </p:sp>
    </p:spTree>
    <p:extLst>
      <p:ext uri="{BB962C8B-B14F-4D97-AF65-F5344CB8AC3E}">
        <p14:creationId xmlns:p14="http://schemas.microsoft.com/office/powerpoint/2010/main" val="1244266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6000" dirty="0"/>
              <a:t>“It’s a </a:t>
            </a:r>
            <a:r>
              <a:rPr lang="en-US" sz="6000" dirty="0" err="1"/>
              <a:t>Templosion</a:t>
            </a:r>
            <a:r>
              <a:rPr lang="en-US" sz="6000" dirty="0"/>
              <a:t>”</a:t>
            </a:r>
          </a:p>
        </p:txBody>
      </p:sp>
      <p:sp>
        <p:nvSpPr>
          <p:cNvPr id="11" name="Text Placeholder 3"/>
          <p:cNvSpPr>
            <a:spLocks noGrp="1"/>
          </p:cNvSpPr>
          <p:nvPr>
            <p:ph idx="1"/>
          </p:nvPr>
        </p:nvSpPr>
        <p:spPr>
          <a:prstGeom prst="rect">
            <a:avLst/>
          </a:prstGeom>
        </p:spPr>
        <p:txBody>
          <a:bodyPr>
            <a:noAutofit/>
          </a:bodyPr>
          <a:lstStyle/>
          <a:p>
            <a:pPr marL="0" indent="0">
              <a:lnSpc>
                <a:spcPct val="100000"/>
              </a:lnSpc>
              <a:spcBef>
                <a:spcPts val="450"/>
              </a:spcBef>
              <a:buNone/>
            </a:pPr>
            <a:r>
              <a:rPr lang="en-US" sz="1650" dirty="0"/>
              <a:t>“I like Tom Hood’s VUCA term to define the paradox. </a:t>
            </a:r>
            <a:r>
              <a:rPr lang="en-US" sz="1650" dirty="0" smtClean="0">
                <a:solidFill>
                  <a:srgbClr val="365EBF"/>
                </a:solidFill>
              </a:rPr>
              <a:t>‘Rapid</a:t>
            </a:r>
            <a:r>
              <a:rPr lang="en-US" sz="1650" dirty="0">
                <a:solidFill>
                  <a:srgbClr val="365EBF"/>
                </a:solidFill>
              </a:rPr>
              <a:t>, short-term change and long-term leadership ideas and goals simply don’t mesh well</a:t>
            </a:r>
            <a:r>
              <a:rPr lang="en-US" sz="1650" dirty="0" smtClean="0">
                <a:solidFill>
                  <a:srgbClr val="365EBF"/>
                </a:solidFill>
              </a:rPr>
              <a:t>.’”</a:t>
            </a:r>
            <a:endParaRPr lang="en-US" sz="1650" dirty="0">
              <a:solidFill>
                <a:srgbClr val="365EBF"/>
              </a:solidFill>
            </a:endParaRPr>
          </a:p>
          <a:p>
            <a:pPr algn="r">
              <a:lnSpc>
                <a:spcPct val="100000"/>
              </a:lnSpc>
              <a:spcBef>
                <a:spcPts val="450"/>
              </a:spcBef>
              <a:buFontTx/>
              <a:buChar char="-"/>
            </a:pPr>
            <a:r>
              <a:rPr lang="en-US" sz="1350" b="1" dirty="0" smtClean="0"/>
              <a:t>Hubert </a:t>
            </a:r>
            <a:r>
              <a:rPr lang="en-US" sz="1350" b="1" dirty="0"/>
              <a:t>Glover</a:t>
            </a:r>
            <a:r>
              <a:rPr lang="en-US" sz="1350" dirty="0"/>
              <a:t>, </a:t>
            </a:r>
            <a:endParaRPr lang="en-US" sz="1350" dirty="0" smtClean="0"/>
          </a:p>
          <a:p>
            <a:pPr marL="0" indent="0" algn="r">
              <a:lnSpc>
                <a:spcPct val="100000"/>
              </a:lnSpc>
              <a:spcBef>
                <a:spcPts val="450"/>
              </a:spcBef>
              <a:buNone/>
            </a:pPr>
            <a:r>
              <a:rPr lang="en-US" sz="1350" dirty="0" smtClean="0"/>
              <a:t>Author</a:t>
            </a:r>
            <a:r>
              <a:rPr lang="en-US" sz="1350" dirty="0"/>
              <a:t>: </a:t>
            </a:r>
            <a:r>
              <a:rPr lang="en-US" sz="1350" i="1" dirty="0"/>
              <a:t>The Making of the Twenty-First-Century Leader</a:t>
            </a:r>
            <a:endParaRPr lang="en-US" sz="1350" dirty="0"/>
          </a:p>
        </p:txBody>
      </p:sp>
      <p:sp>
        <p:nvSpPr>
          <p:cNvPr id="4" name="Rectangle 3"/>
          <p:cNvSpPr/>
          <p:nvPr/>
        </p:nvSpPr>
        <p:spPr>
          <a:xfrm>
            <a:off x="457200" y="3119730"/>
            <a:ext cx="7969244" cy="1397819"/>
          </a:xfrm>
          <a:prstGeom prst="rect">
            <a:avLst/>
          </a:prstGeom>
        </p:spPr>
        <p:txBody>
          <a:bodyPr wrap="square">
            <a:spAutoFit/>
          </a:bodyPr>
          <a:lstStyle/>
          <a:p>
            <a:r>
              <a:rPr lang="en-US" sz="1650" dirty="0"/>
              <a:t>“It’s a </a:t>
            </a:r>
            <a:r>
              <a:rPr lang="en-US" sz="1650" dirty="0">
                <a:solidFill>
                  <a:srgbClr val="365EBF"/>
                </a:solidFill>
              </a:rPr>
              <a:t>VUCA </a:t>
            </a:r>
            <a:r>
              <a:rPr lang="en-US" sz="1650" dirty="0"/>
              <a:t>world – </a:t>
            </a:r>
            <a:r>
              <a:rPr lang="en-US" sz="1650" dirty="0">
                <a:solidFill>
                  <a:srgbClr val="365EBF"/>
                </a:solidFill>
              </a:rPr>
              <a:t>Volatile, Uncertain, Complex</a:t>
            </a:r>
            <a:r>
              <a:rPr lang="en-US" sz="1650" dirty="0"/>
              <a:t>, and </a:t>
            </a:r>
            <a:r>
              <a:rPr lang="en-US" sz="1650" dirty="0">
                <a:solidFill>
                  <a:srgbClr val="365EBF"/>
                </a:solidFill>
              </a:rPr>
              <a:t>Ambiguous </a:t>
            </a:r>
            <a:r>
              <a:rPr lang="en-US" sz="1650" dirty="0"/>
              <a:t>… the answer to rapid changes and hyper-competition is a bold vision and core value’s; maintaining values that don’t change while constantly re-inventing the shorter term strategy.”</a:t>
            </a:r>
          </a:p>
          <a:p>
            <a:pPr marL="285750" indent="-285750" algn="r">
              <a:spcBef>
                <a:spcPts val="450"/>
              </a:spcBef>
              <a:buFontTx/>
              <a:buChar char="-"/>
            </a:pPr>
            <a:r>
              <a:rPr lang="en-US" sz="1350" b="1" dirty="0" smtClean="0"/>
              <a:t>Tom </a:t>
            </a:r>
            <a:r>
              <a:rPr lang="en-US" sz="1350" b="1" dirty="0"/>
              <a:t>Hood, CPA.CITP</a:t>
            </a:r>
            <a:r>
              <a:rPr lang="en-US" sz="1350" dirty="0" smtClean="0"/>
              <a:t>,</a:t>
            </a:r>
          </a:p>
          <a:p>
            <a:pPr algn="r">
              <a:spcBef>
                <a:spcPts val="450"/>
              </a:spcBef>
            </a:pPr>
            <a:r>
              <a:rPr lang="en-US" sz="1350" dirty="0" smtClean="0"/>
              <a:t> President &amp; CEO, </a:t>
            </a:r>
            <a:r>
              <a:rPr lang="en-US" sz="1350" dirty="0"/>
              <a:t>Maryland CPA Society</a:t>
            </a:r>
          </a:p>
        </p:txBody>
      </p:sp>
    </p:spTree>
    <p:extLst>
      <p:ext uri="{BB962C8B-B14F-4D97-AF65-F5344CB8AC3E}">
        <p14:creationId xmlns:p14="http://schemas.microsoft.com/office/powerpoint/2010/main" val="4225080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10689" y="1530037"/>
            <a:ext cx="6751151" cy="1792586"/>
          </a:xfrm>
        </p:spPr>
        <p:txBody>
          <a:bodyPr>
            <a:normAutofit fontScale="90000"/>
          </a:bodyPr>
          <a:lstStyle/>
          <a:p>
            <a:pPr marL="171450" indent="-171450">
              <a:lnSpc>
                <a:spcPct val="100000"/>
              </a:lnSpc>
              <a:spcBef>
                <a:spcPts val="0"/>
              </a:spcBef>
              <a:spcAft>
                <a:spcPts val="1950"/>
              </a:spcAft>
            </a:pPr>
            <a:r>
              <a:rPr lang="en-US" sz="3300" dirty="0"/>
              <a:t>“It's tough to make</a:t>
            </a:r>
            <a:br>
              <a:rPr lang="en-US" sz="3300" dirty="0"/>
            </a:br>
            <a:r>
              <a:rPr lang="en-US" sz="3300" dirty="0"/>
              <a:t>predictions, especially</a:t>
            </a:r>
            <a:br>
              <a:rPr lang="en-US" sz="3300" dirty="0"/>
            </a:br>
            <a:r>
              <a:rPr lang="en-US" sz="3300" dirty="0"/>
              <a:t>about the future.”</a:t>
            </a:r>
            <a:br>
              <a:rPr lang="en-US" sz="3300" dirty="0"/>
            </a:br>
            <a:endParaRPr lang="en-US" sz="2400" b="1" dirty="0"/>
          </a:p>
        </p:txBody>
      </p:sp>
      <p:sp>
        <p:nvSpPr>
          <p:cNvPr id="2" name="Text Placeholder 1"/>
          <p:cNvSpPr>
            <a:spLocks noGrp="1"/>
          </p:cNvSpPr>
          <p:nvPr>
            <p:ph idx="1"/>
          </p:nvPr>
        </p:nvSpPr>
        <p:spPr>
          <a:xfrm>
            <a:off x="267009" y="314569"/>
            <a:ext cx="7755467" cy="3302576"/>
          </a:xfrm>
          <a:prstGeom prst="rect">
            <a:avLst/>
          </a:prstGeom>
        </p:spPr>
        <p:txBody>
          <a:bodyPr>
            <a:normAutofit/>
          </a:bodyPr>
          <a:lstStyle/>
          <a:p>
            <a:pPr marL="0" indent="0">
              <a:buNone/>
            </a:pPr>
            <a:r>
              <a:rPr lang="en-US" sz="2700" dirty="0">
                <a:solidFill>
                  <a:srgbClr val="365EBF"/>
                </a:solidFill>
              </a:rPr>
              <a:t>A Note On Predictions</a:t>
            </a:r>
          </a:p>
        </p:txBody>
      </p:sp>
      <p:pic>
        <p:nvPicPr>
          <p:cNvPr id="4" name="Picture 3"/>
          <p:cNvPicPr>
            <a:picLocks/>
          </p:cNvPicPr>
          <p:nvPr/>
        </p:nvPicPr>
        <p:blipFill rotWithShape="1">
          <a:blip r:embed="rId2" cstate="print">
            <a:extLst>
              <a:ext uri="{28A0092B-C50C-407E-A947-70E740481C1C}">
                <a14:useLocalDpi xmlns:a14="http://schemas.microsoft.com/office/drawing/2010/main" val="0"/>
              </a:ext>
            </a:extLst>
          </a:blip>
          <a:srcRect l="1122" t="7479" r="2264" b="23304"/>
          <a:stretch/>
        </p:blipFill>
        <p:spPr>
          <a:xfrm>
            <a:off x="640129" y="1236131"/>
            <a:ext cx="2863852" cy="2743200"/>
          </a:xfrm>
          <a:prstGeom prst="ellipse">
            <a:avLst/>
          </a:prstGeom>
          <a:effectLst>
            <a:outerShdw blurRad="63500" algn="ctr" rotWithShape="0">
              <a:prstClr val="black">
                <a:alpha val="40000"/>
              </a:prstClr>
            </a:outerShdw>
          </a:effectLst>
        </p:spPr>
      </p:pic>
      <p:sp>
        <p:nvSpPr>
          <p:cNvPr id="7" name="Rectangle 6"/>
          <p:cNvSpPr/>
          <p:nvPr/>
        </p:nvSpPr>
        <p:spPr>
          <a:xfrm>
            <a:off x="4010686" y="3378078"/>
            <a:ext cx="1358064" cy="392415"/>
          </a:xfrm>
          <a:prstGeom prst="rect">
            <a:avLst/>
          </a:prstGeom>
        </p:spPr>
        <p:txBody>
          <a:bodyPr wrap="none">
            <a:spAutoFit/>
          </a:bodyPr>
          <a:lstStyle/>
          <a:p>
            <a:r>
              <a:rPr lang="en-US" sz="1950" b="1" dirty="0"/>
              <a:t>- Yogi Berra</a:t>
            </a:r>
            <a:endParaRPr lang="en-US" sz="1950" dirty="0"/>
          </a:p>
        </p:txBody>
      </p:sp>
    </p:spTree>
    <p:extLst>
      <p:ext uri="{BB962C8B-B14F-4D97-AF65-F5344CB8AC3E}">
        <p14:creationId xmlns:p14="http://schemas.microsoft.com/office/powerpoint/2010/main" val="336295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Our Near Term View </a:t>
            </a:r>
            <a:r>
              <a:rPr lang="en-US" dirty="0"/>
              <a:t>i</a:t>
            </a:r>
            <a:r>
              <a:rPr lang="en-US" dirty="0" smtClean="0"/>
              <a:t>s Always Unclear</a:t>
            </a:r>
            <a:br>
              <a:rPr lang="en-US" dirty="0" smtClean="0"/>
            </a:br>
            <a:endParaRPr lang="en-US" dirty="0"/>
          </a:p>
        </p:txBody>
      </p:sp>
      <p:sp>
        <p:nvSpPr>
          <p:cNvPr id="7" name="Content Placeholder 6"/>
          <p:cNvSpPr>
            <a:spLocks noGrp="1"/>
          </p:cNvSpPr>
          <p:nvPr>
            <p:ph idx="1"/>
          </p:nvPr>
        </p:nvSpPr>
        <p:spPr/>
        <p:txBody>
          <a:bodyPr>
            <a:normAutofit/>
          </a:bodyPr>
          <a:lstStyle/>
          <a:p>
            <a:pPr>
              <a:buClr>
                <a:schemeClr val="accent1"/>
              </a:buClr>
            </a:pPr>
            <a:r>
              <a:rPr lang="en-US" sz="2400" dirty="0" smtClean="0"/>
              <a:t>“Inside the Tornado”</a:t>
            </a:r>
          </a:p>
          <a:p>
            <a:pPr>
              <a:buClr>
                <a:schemeClr val="accent1"/>
              </a:buClr>
            </a:pPr>
            <a:r>
              <a:rPr lang="en-US" sz="2400" dirty="0" smtClean="0"/>
              <a:t>“Tipping Point”</a:t>
            </a:r>
          </a:p>
          <a:p>
            <a:pPr>
              <a:buClr>
                <a:schemeClr val="accent1"/>
              </a:buClr>
            </a:pPr>
            <a:r>
              <a:rPr lang="en-US" sz="2400" dirty="0" smtClean="0"/>
              <a:t>“Crossing the Chasm”</a:t>
            </a:r>
            <a:endParaRPr lang="en-US" sz="2400" dirty="0"/>
          </a:p>
        </p:txBody>
      </p:sp>
      <p:grpSp>
        <p:nvGrpSpPr>
          <p:cNvPr id="4" name="Group 3"/>
          <p:cNvGrpSpPr/>
          <p:nvPr/>
        </p:nvGrpSpPr>
        <p:grpSpPr>
          <a:xfrm>
            <a:off x="3367892" y="986828"/>
            <a:ext cx="5033727" cy="3539905"/>
            <a:chOff x="4242406" y="441137"/>
            <a:chExt cx="7037576" cy="6243081"/>
          </a:xfrm>
        </p:grpSpPr>
        <p:pic>
          <p:nvPicPr>
            <p:cNvPr id="2" name="Picture 1"/>
            <p:cNvPicPr>
              <a:picLocks noChangeAspect="1"/>
            </p:cNvPicPr>
            <p:nvPr/>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5164932" y="441137"/>
              <a:ext cx="6115050" cy="6243081"/>
            </a:xfrm>
            <a:prstGeom prst="rect">
              <a:avLst/>
            </a:prstGeom>
          </p:spPr>
        </p:pic>
        <p:sp>
          <p:nvSpPr>
            <p:cNvPr id="8" name="Down Arrow 7"/>
            <p:cNvSpPr/>
            <p:nvPr/>
          </p:nvSpPr>
          <p:spPr>
            <a:xfrm rot="14238571">
              <a:off x="6022266" y="2620972"/>
              <a:ext cx="692928" cy="4252647"/>
            </a:xfrm>
            <a:prstGeom prst="downArrow">
              <a:avLst/>
            </a:prstGeom>
            <a:ln/>
          </p:spPr>
          <p:style>
            <a:lnRef idx="3">
              <a:schemeClr val="lt1"/>
            </a:lnRef>
            <a:fillRef idx="1">
              <a:schemeClr val="accent6"/>
            </a:fillRef>
            <a:effectRef idx="1">
              <a:schemeClr val="accent6"/>
            </a:effectRef>
            <a:fontRef idx="minor">
              <a:schemeClr val="lt1"/>
            </a:fontRef>
          </p:style>
          <p:txBody>
            <a:bodyPr vert="vert" rtlCol="0" anchor="ctr"/>
            <a:lstStyle/>
            <a:p>
              <a:pPr algn="ctr"/>
              <a:r>
                <a:rPr lang="en-US" sz="1200" b="1" dirty="0">
                  <a:solidFill>
                    <a:schemeClr val="tx1"/>
                  </a:solidFill>
                </a:rPr>
                <a:t>Current Vantage Poin</a:t>
              </a:r>
              <a:r>
                <a:rPr lang="en-US" sz="1350" b="1" dirty="0">
                  <a:solidFill>
                    <a:schemeClr val="tx1"/>
                  </a:solidFill>
                </a:rPr>
                <a:t>t</a:t>
              </a:r>
            </a:p>
          </p:txBody>
        </p:sp>
      </p:grpSp>
    </p:spTree>
    <p:extLst>
      <p:ext uri="{BB962C8B-B14F-4D97-AF65-F5344CB8AC3E}">
        <p14:creationId xmlns:p14="http://schemas.microsoft.com/office/powerpoint/2010/main" val="723116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483112" y="2483142"/>
            <a:ext cx="814906" cy="691936"/>
            <a:chOff x="8271792" y="3271474"/>
            <a:chExt cx="1086541" cy="1230108"/>
          </a:xfrm>
          <a:solidFill>
            <a:srgbClr val="FEC82A"/>
          </a:solidFill>
        </p:grpSpPr>
        <p:sp>
          <p:nvSpPr>
            <p:cNvPr id="25" name="Down Arrow 24"/>
            <p:cNvSpPr/>
            <p:nvPr/>
          </p:nvSpPr>
          <p:spPr>
            <a:xfrm rot="16200000">
              <a:off x="8586117" y="3729366"/>
              <a:ext cx="628650" cy="915782"/>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Down Arrow 25"/>
            <p:cNvSpPr/>
            <p:nvPr/>
          </p:nvSpPr>
          <p:spPr>
            <a:xfrm>
              <a:off x="8271792" y="3271474"/>
              <a:ext cx="628650" cy="1071925"/>
            </a:xfrm>
            <a:prstGeom prst="downArrow">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 name="Down Arrow 11"/>
          <p:cNvSpPr/>
          <p:nvPr/>
        </p:nvSpPr>
        <p:spPr>
          <a:xfrm>
            <a:off x="4309921" y="2383488"/>
            <a:ext cx="471488" cy="515128"/>
          </a:xfrm>
          <a:prstGeom prst="downArrow">
            <a:avLst/>
          </a:prstGeom>
          <a:solidFill>
            <a:srgbClr val="FEC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2"/>
          <p:cNvSpPr>
            <a:spLocks noGrp="1"/>
          </p:cNvSpPr>
          <p:nvPr>
            <p:ph type="title"/>
          </p:nvPr>
        </p:nvSpPr>
        <p:spPr/>
        <p:txBody>
          <a:bodyPr/>
          <a:lstStyle/>
          <a:p>
            <a:r>
              <a:rPr lang="en-US" dirty="0" smtClean="0"/>
              <a:t>Disintermediation</a:t>
            </a:r>
            <a:endParaRPr lang="en-US" dirty="0"/>
          </a:p>
        </p:txBody>
      </p:sp>
      <p:pic>
        <p:nvPicPr>
          <p:cNvPr id="1026" name="Picture 2" descr="http://potomaclocal.com/wp-content/uploads/2011/05/051711-Borders-clos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352" y="1388210"/>
            <a:ext cx="2433485" cy="1131570"/>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srcRect t="3204" b="5257"/>
          <a:stretch/>
        </p:blipFill>
        <p:spPr>
          <a:xfrm>
            <a:off x="3329227" y="1388613"/>
            <a:ext cx="2432876" cy="1122730"/>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p:spPr>
      </p:pic>
      <p:pic>
        <p:nvPicPr>
          <p:cNvPr id="1028" name="Picture 4" descr="Bankruptcy Road Sig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19" b="4122"/>
          <a:stretch/>
        </p:blipFill>
        <p:spPr bwMode="auto">
          <a:xfrm>
            <a:off x="3329232" y="2917905"/>
            <a:ext cx="2458523" cy="1139033"/>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824458" y="2486170"/>
            <a:ext cx="859451" cy="688910"/>
            <a:chOff x="7754508" y="3271474"/>
            <a:chExt cx="1145934" cy="1224729"/>
          </a:xfrm>
          <a:solidFill>
            <a:srgbClr val="FEC82A"/>
          </a:solidFill>
        </p:grpSpPr>
        <p:sp>
          <p:nvSpPr>
            <p:cNvPr id="22" name="Down Arrow 21"/>
            <p:cNvSpPr/>
            <p:nvPr/>
          </p:nvSpPr>
          <p:spPr>
            <a:xfrm rot="5400000">
              <a:off x="7898074" y="3723987"/>
              <a:ext cx="628650" cy="915782"/>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Down Arrow 22"/>
            <p:cNvSpPr/>
            <p:nvPr/>
          </p:nvSpPr>
          <p:spPr>
            <a:xfrm>
              <a:off x="8271792" y="3271474"/>
              <a:ext cx="628650" cy="1071925"/>
            </a:xfrm>
            <a:prstGeom prst="downArrow">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9" name="Picture 2" descr="http://dev.globaltraveler.com/wp-content/uploads/2013/06/TravelAgents.jpg"/>
          <p:cNvPicPr>
            <a:picLocks noChangeAspect="1" noChangeArrowheads="1"/>
          </p:cNvPicPr>
          <p:nvPr/>
        </p:nvPicPr>
        <p:blipFill rotWithShape="1">
          <a:blip r:embed="rId5">
            <a:extLst>
              <a:ext uri="{28A0092B-C50C-407E-A947-70E740481C1C}">
                <a14:useLocalDpi xmlns:a14="http://schemas.microsoft.com/office/drawing/2010/main" val="0"/>
              </a:ext>
            </a:extLst>
          </a:blip>
          <a:srcRect l="2135" r="3393"/>
          <a:stretch/>
        </p:blipFill>
        <p:spPr bwMode="auto">
          <a:xfrm>
            <a:off x="6146504" y="1388210"/>
            <a:ext cx="2463523" cy="1131570"/>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64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66759"/>
          <a:stretch/>
        </p:blipFill>
        <p:spPr>
          <a:xfrm>
            <a:off x="6802824" y="0"/>
            <a:ext cx="2341176" cy="5143500"/>
          </a:xfrm>
          <a:prstGeom prst="rect">
            <a:avLst/>
          </a:prstGeom>
        </p:spPr>
      </p:pic>
      <p:pic>
        <p:nvPicPr>
          <p:cNvPr id="3074" name="Picture 2" descr="https://methinkmeblog.files.wordpress.com/2013/08/bright-future-ahe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7" y="0"/>
            <a:ext cx="681166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94645" y="1106321"/>
            <a:ext cx="4416358" cy="2554545"/>
          </a:xfrm>
          <a:prstGeom prst="rect">
            <a:avLst/>
          </a:prstGeom>
          <a:noFill/>
        </p:spPr>
        <p:txBody>
          <a:bodyPr wrap="square" lIns="91440" tIns="45720" rIns="91440" bIns="45720">
            <a:spAutoFit/>
          </a:bodyPr>
          <a:lstStyle/>
          <a:p>
            <a:pPr algn="ctr"/>
            <a:r>
              <a:rPr lang="en-US" sz="4800" b="1" dirty="0">
                <a:ln w="12700">
                  <a:solidFill>
                    <a:schemeClr val="tx2">
                      <a:satMod val="155000"/>
                    </a:schemeClr>
                  </a:solidFill>
                  <a:prstDash val="solid"/>
                </a:ln>
                <a:solidFill>
                  <a:schemeClr val="bg2">
                    <a:tint val="85000"/>
                    <a:satMod val="155000"/>
                  </a:schemeClr>
                </a:solidFill>
                <a:latin typeface="Impact" panose="020B0806030902050204" pitchFamily="34" charset="0"/>
              </a:rPr>
              <a:t>The Future Ready CPA</a:t>
            </a:r>
          </a:p>
          <a:p>
            <a:pPr algn="ctr"/>
            <a:r>
              <a:rPr lang="en-US" sz="3200" b="1" dirty="0">
                <a:ln w="12700">
                  <a:solidFill>
                    <a:schemeClr val="tx2">
                      <a:satMod val="155000"/>
                    </a:schemeClr>
                  </a:solidFill>
                  <a:prstDash val="solid"/>
                </a:ln>
                <a:solidFill>
                  <a:schemeClr val="bg2">
                    <a:tint val="85000"/>
                    <a:satMod val="155000"/>
                  </a:schemeClr>
                </a:solidFill>
                <a:latin typeface="Impact" panose="020B0806030902050204" pitchFamily="34" charset="0"/>
              </a:rPr>
              <a:t>Are You Ready for the Challenge?</a:t>
            </a:r>
          </a:p>
        </p:txBody>
      </p:sp>
      <p:sp>
        <p:nvSpPr>
          <p:cNvPr id="2" name="Title 1"/>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9888261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29347"/>
            <a:ext cx="6445010" cy="887294"/>
          </a:xfrm>
        </p:spPr>
        <p:txBody>
          <a:bodyPr>
            <a:normAutofit/>
          </a:bodyPr>
          <a:lstStyle/>
          <a:p>
            <a:r>
              <a:rPr lang="en-US" dirty="0"/>
              <a:t>Disintermediation</a:t>
            </a:r>
          </a:p>
        </p:txBody>
      </p:sp>
      <p:sp>
        <p:nvSpPr>
          <p:cNvPr id="4" name="Rectangle 3"/>
          <p:cNvSpPr/>
          <p:nvPr/>
        </p:nvSpPr>
        <p:spPr>
          <a:xfrm>
            <a:off x="502920" y="1752038"/>
            <a:ext cx="7969244" cy="1869743"/>
          </a:xfrm>
          <a:prstGeom prst="rect">
            <a:avLst/>
          </a:prstGeom>
        </p:spPr>
        <p:txBody>
          <a:bodyPr wrap="square">
            <a:spAutoFit/>
          </a:bodyPr>
          <a:lstStyle/>
          <a:p>
            <a:r>
              <a:rPr lang="en-US" sz="1650" b="1" dirty="0">
                <a:solidFill>
                  <a:srgbClr val="365EBF"/>
                </a:solidFill>
              </a:rPr>
              <a:t>Removing the middleman</a:t>
            </a:r>
            <a:r>
              <a:rPr lang="en-US" sz="1650" dirty="0">
                <a:solidFill>
                  <a:srgbClr val="365EBF"/>
                </a:solidFill>
              </a:rPr>
              <a:t> </a:t>
            </a:r>
            <a:r>
              <a:rPr lang="en-US" sz="1650" dirty="0">
                <a:solidFill>
                  <a:prstClr val="black"/>
                </a:solidFill>
              </a:rPr>
              <a:t>-- a popular buzzword used to describe how Internet-based businesses are using cloud and mobile technologies to reach customers.</a:t>
            </a:r>
          </a:p>
          <a:p>
            <a:r>
              <a:rPr lang="en-US" sz="1650" dirty="0">
                <a:solidFill>
                  <a:prstClr val="black"/>
                </a:solidFill>
              </a:rPr>
              <a:t> </a:t>
            </a:r>
          </a:p>
          <a:p>
            <a:r>
              <a:rPr lang="en-US" sz="1650" dirty="0">
                <a:solidFill>
                  <a:prstClr val="black"/>
                </a:solidFill>
              </a:rPr>
              <a:t>These companies provide products and services cheaper and faster.</a:t>
            </a:r>
          </a:p>
          <a:p>
            <a:endParaRPr lang="en-US" sz="1650" dirty="0">
              <a:solidFill>
                <a:prstClr val="black"/>
              </a:solidFill>
            </a:endParaRPr>
          </a:p>
          <a:p>
            <a:r>
              <a:rPr lang="en-US" sz="1650" dirty="0">
                <a:solidFill>
                  <a:prstClr val="black"/>
                </a:solidFill>
              </a:rPr>
              <a:t>These technologies are revolutionizing the way products and services are bought and sold, and </a:t>
            </a:r>
            <a:r>
              <a:rPr lang="en-US" sz="1650" b="1" dirty="0">
                <a:solidFill>
                  <a:srgbClr val="365EBF"/>
                </a:solidFill>
              </a:rPr>
              <a:t>disintermediation is the driving force</a:t>
            </a:r>
            <a:r>
              <a:rPr lang="en-US" sz="1650" dirty="0">
                <a:solidFill>
                  <a:srgbClr val="365EBF"/>
                </a:solidFill>
              </a:rPr>
              <a:t> </a:t>
            </a:r>
            <a:r>
              <a:rPr lang="en-US" sz="1650" dirty="0">
                <a:solidFill>
                  <a:prstClr val="black"/>
                </a:solidFill>
              </a:rPr>
              <a:t>behind this revolution.</a:t>
            </a:r>
          </a:p>
        </p:txBody>
      </p:sp>
    </p:spTree>
    <p:extLst>
      <p:ext uri="{BB962C8B-B14F-4D97-AF65-F5344CB8AC3E}">
        <p14:creationId xmlns:p14="http://schemas.microsoft.com/office/powerpoint/2010/main" val="1919783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The Latest In Disintermediation</a:t>
            </a:r>
            <a:endParaRPr lang="en-US" dirty="0"/>
          </a:p>
        </p:txBody>
      </p:sp>
      <p:pic>
        <p:nvPicPr>
          <p:cNvPr id="17" name="Picture 16"/>
          <p:cNvPicPr>
            <a:picLocks noChangeAspect="1"/>
          </p:cNvPicPr>
          <p:nvPr/>
        </p:nvPicPr>
        <p:blipFill rotWithShape="1">
          <a:blip r:embed="rId3"/>
          <a:srcRect r="8592"/>
          <a:stretch/>
        </p:blipFill>
        <p:spPr>
          <a:xfrm>
            <a:off x="1946254" y="1357812"/>
            <a:ext cx="5572833" cy="2572025"/>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000" y="1357812"/>
            <a:ext cx="6858734" cy="2572025"/>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6035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2000" dirty="0"/>
              <a:t>“It’s a </a:t>
            </a:r>
            <a:r>
              <a:rPr lang="en-US" sz="2000" dirty="0">
                <a:solidFill>
                  <a:srgbClr val="365EBF"/>
                </a:solidFill>
              </a:rPr>
              <a:t>VUCA </a:t>
            </a:r>
            <a:r>
              <a:rPr lang="en-US" sz="2000" dirty="0"/>
              <a:t>world – </a:t>
            </a:r>
            <a:r>
              <a:rPr lang="en-US" sz="2000" dirty="0">
                <a:solidFill>
                  <a:srgbClr val="365EBF"/>
                </a:solidFill>
              </a:rPr>
              <a:t>Volatile, Uncertain, Complex</a:t>
            </a:r>
            <a:r>
              <a:rPr lang="en-US" sz="2000" dirty="0"/>
              <a:t>, and </a:t>
            </a:r>
            <a:r>
              <a:rPr lang="en-US" sz="2000" dirty="0">
                <a:solidFill>
                  <a:srgbClr val="365EBF"/>
                </a:solidFill>
              </a:rPr>
              <a:t>Ambiguous </a:t>
            </a:r>
            <a:r>
              <a:rPr lang="en-US" sz="2000" dirty="0"/>
              <a:t>… </a:t>
            </a:r>
            <a:r>
              <a:rPr lang="en-US" sz="2000" b="1" dirty="0"/>
              <a:t>the answer to rapid changes and hyper-competition is a bold vision and core value’s; maintaining values that don’t change while constantly re-inventing the shorter term strategy.”</a:t>
            </a:r>
          </a:p>
          <a:p>
            <a:pPr marL="285750" indent="-285750" algn="r">
              <a:spcBef>
                <a:spcPts val="450"/>
              </a:spcBef>
              <a:buFontTx/>
              <a:buChar char="-"/>
            </a:pPr>
            <a:endParaRPr lang="en-US" sz="1200" b="1" dirty="0" smtClean="0"/>
          </a:p>
          <a:p>
            <a:pPr marL="285750" indent="-285750" algn="r">
              <a:spcBef>
                <a:spcPts val="450"/>
              </a:spcBef>
              <a:buFontTx/>
              <a:buChar char="-"/>
            </a:pPr>
            <a:endParaRPr lang="en-US" sz="1200" b="1" dirty="0"/>
          </a:p>
          <a:p>
            <a:pPr marL="285750" indent="-285750" algn="r">
              <a:spcBef>
                <a:spcPts val="450"/>
              </a:spcBef>
              <a:buFontTx/>
              <a:buChar char="-"/>
            </a:pPr>
            <a:r>
              <a:rPr lang="en-US" b="1" dirty="0" smtClean="0"/>
              <a:t>Tom </a:t>
            </a:r>
            <a:r>
              <a:rPr lang="en-US" b="1" dirty="0"/>
              <a:t>Hood, CPA.CITP</a:t>
            </a:r>
            <a:r>
              <a:rPr lang="en-US" dirty="0"/>
              <a:t>,</a:t>
            </a:r>
          </a:p>
          <a:p>
            <a:pPr marL="0" indent="0" algn="r">
              <a:spcBef>
                <a:spcPts val="450"/>
              </a:spcBef>
              <a:buNone/>
            </a:pPr>
            <a:r>
              <a:rPr lang="en-US" dirty="0"/>
              <a:t> President &amp; CEO, Maryland CPA Society</a:t>
            </a:r>
          </a:p>
          <a:p>
            <a:pPr marL="0" indent="0">
              <a:buNone/>
            </a:pPr>
            <a:endParaRPr lang="en-US" dirty="0"/>
          </a:p>
        </p:txBody>
      </p:sp>
      <p:sp>
        <p:nvSpPr>
          <p:cNvPr id="4" name="Slide Number Placeholder 3"/>
          <p:cNvSpPr>
            <a:spLocks noGrp="1"/>
          </p:cNvSpPr>
          <p:nvPr>
            <p:ph type="sldNum" sz="quarter" idx="12"/>
          </p:nvPr>
        </p:nvSpPr>
        <p:spPr/>
        <p:txBody>
          <a:bodyPr/>
          <a:lstStyle/>
          <a:p>
            <a:fld id="{75C5847C-E2BB-8349-BE19-ACDA8EAA559E}" type="slidenum">
              <a:rPr lang="en-US" smtClean="0"/>
              <a:t>22</a:t>
            </a:fld>
            <a:endParaRPr lang="en-US"/>
          </a:p>
        </p:txBody>
      </p:sp>
    </p:spTree>
    <p:extLst>
      <p:ext uri="{BB962C8B-B14F-4D97-AF65-F5344CB8AC3E}">
        <p14:creationId xmlns:p14="http://schemas.microsoft.com/office/powerpoint/2010/main" val="5573674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400" dirty="0"/>
              <a:t>The Internet</a:t>
            </a:r>
            <a:br>
              <a:rPr lang="en-US" sz="4400" dirty="0"/>
            </a:br>
            <a:r>
              <a:rPr lang="en-US" sz="4400" dirty="0"/>
              <a:t>Of Things</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88455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txBox="1">
            <a:spLocks/>
          </p:cNvSpPr>
          <p:nvPr/>
        </p:nvSpPr>
        <p:spPr>
          <a:xfrm>
            <a:off x="-142098" y="1333534"/>
            <a:ext cx="5360195" cy="126970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75" dirty="0">
                <a:solidFill>
                  <a:srgbClr val="365EBF"/>
                </a:solidFill>
              </a:rPr>
              <a:t>What is…</a:t>
            </a:r>
            <a:r>
              <a:rPr lang="en-US" sz="4875" b="1" dirty="0">
                <a:solidFill>
                  <a:srgbClr val="365EBF"/>
                </a:solidFill>
              </a:rPr>
              <a:t>IOT</a:t>
            </a:r>
            <a:r>
              <a:rPr lang="en-US" sz="4875" dirty="0">
                <a:solidFill>
                  <a:srgbClr val="365EBF"/>
                </a:solidFill>
              </a:rPr>
              <a:t>?</a:t>
            </a:r>
          </a:p>
          <a:p>
            <a:pPr marL="0" indent="0" algn="ctr">
              <a:buNone/>
            </a:pPr>
            <a:r>
              <a:rPr lang="en-US" sz="2700" dirty="0"/>
              <a:t>(a.k.a., IOE)</a:t>
            </a:r>
          </a:p>
        </p:txBody>
      </p:sp>
      <p:pic>
        <p:nvPicPr>
          <p:cNvPr id="5" name="Picture 4"/>
          <p:cNvPicPr>
            <a:picLocks noChangeAspect="1"/>
          </p:cNvPicPr>
          <p:nvPr/>
        </p:nvPicPr>
        <p:blipFill rotWithShape="1">
          <a:blip r:embed="rId3">
            <a:duotone>
              <a:schemeClr val="accent1">
                <a:shade val="45000"/>
                <a:satMod val="135000"/>
              </a:schemeClr>
              <a:prstClr val="white"/>
            </a:duotone>
          </a:blip>
          <a:srcRect b="3424"/>
          <a:stretch/>
        </p:blipFill>
        <p:spPr>
          <a:xfrm>
            <a:off x="4783679" y="1173379"/>
            <a:ext cx="3987404" cy="2551376"/>
          </a:xfrm>
          <a:prstGeom prst="rect">
            <a:avLst/>
          </a:prstGeom>
          <a:blipFill rotWithShape="1">
            <a:blip r:embed="rId4">
              <a:duotone>
                <a:schemeClr val="accent1">
                  <a:shade val="45000"/>
                  <a:satMod val="135000"/>
                </a:schemeClr>
                <a:prstClr val="white"/>
              </a:duotone>
            </a:blip>
            <a:tile tx="0" ty="0" sx="100000" sy="100000" flip="none" algn="tl"/>
          </a:blipFill>
          <a:ln w="127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4671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Concepts . . .</a:t>
            </a:r>
            <a:endParaRPr lang="en-US" dirty="0"/>
          </a:p>
        </p:txBody>
      </p:sp>
      <p:sp>
        <p:nvSpPr>
          <p:cNvPr id="3" name="Content Placeholder 2"/>
          <p:cNvSpPr>
            <a:spLocks noGrp="1"/>
          </p:cNvSpPr>
          <p:nvPr>
            <p:ph idx="1"/>
          </p:nvPr>
        </p:nvSpPr>
        <p:spPr>
          <a:xfrm>
            <a:off x="533400" y="1085850"/>
            <a:ext cx="8001000" cy="3486150"/>
          </a:xfrm>
        </p:spPr>
        <p:txBody>
          <a:bodyPr>
            <a:normAutofit lnSpcReduction="10000"/>
          </a:bodyPr>
          <a:lstStyle/>
          <a:p>
            <a:r>
              <a:rPr lang="en-US" sz="2000" dirty="0"/>
              <a:t>*”A computing concept that describes a future where everyday physical objects will be connected to the Internet and be able to identify themselves to other devices.” – </a:t>
            </a:r>
            <a:r>
              <a:rPr lang="en-US" sz="2000" dirty="0" smtClean="0">
                <a:hlinkClick r:id="rId2"/>
              </a:rPr>
              <a:t>techopedia.com</a:t>
            </a:r>
            <a:endParaRPr lang="en-US" sz="2000" dirty="0" smtClean="0"/>
          </a:p>
          <a:p>
            <a:endParaRPr lang="en-US" sz="2000" dirty="0"/>
          </a:p>
          <a:p>
            <a:r>
              <a:rPr lang="en-US" sz="2000" dirty="0"/>
              <a:t>*”A proposed development of the Internet in which everyday objects have network connectivity, allowing them to send and receive data.” – </a:t>
            </a:r>
            <a:r>
              <a:rPr lang="en-US" sz="2000" dirty="0">
                <a:hlinkClick r:id="rId3"/>
              </a:rPr>
              <a:t>Oxford </a:t>
            </a:r>
            <a:r>
              <a:rPr lang="en-US" sz="2000" dirty="0" smtClean="0">
                <a:hlinkClick r:id="rId3"/>
              </a:rPr>
              <a:t>Dictionary</a:t>
            </a:r>
            <a:endParaRPr lang="en-US" sz="2000" dirty="0" smtClean="0"/>
          </a:p>
          <a:p>
            <a:endParaRPr lang="en-US" sz="2000" dirty="0"/>
          </a:p>
          <a:p>
            <a:r>
              <a:rPr lang="en-US" sz="2000" dirty="0"/>
              <a:t>*”The Internet Of Things will make many of the familiar devices and objects in our lives — from door locks to toll booths to refrigerators — suddenly Internet-connected, smartphone-accessible, and responsive.” – </a:t>
            </a:r>
            <a:r>
              <a:rPr lang="en-US" sz="2000" dirty="0">
                <a:hlinkClick r:id="rId4"/>
              </a:rPr>
              <a:t>Business Insider</a:t>
            </a:r>
            <a:endParaRPr lang="en-US" sz="2000" dirty="0"/>
          </a:p>
          <a:p>
            <a:endParaRPr lang="en-US" dirty="0"/>
          </a:p>
        </p:txBody>
      </p:sp>
      <p:sp>
        <p:nvSpPr>
          <p:cNvPr id="4" name="Footer Placeholder 3"/>
          <p:cNvSpPr>
            <a:spLocks noGrp="1"/>
          </p:cNvSpPr>
          <p:nvPr>
            <p:ph type="ftr" sz="quarter" idx="4294967295"/>
          </p:nvPr>
        </p:nvSpPr>
        <p:spPr>
          <a:xfrm>
            <a:off x="3124200" y="4718910"/>
            <a:ext cx="2895600" cy="273844"/>
          </a:xfrm>
          <a:prstGeom prst="rect">
            <a:avLst/>
          </a:prstGeom>
        </p:spPr>
        <p:txBody>
          <a:bodyPr/>
          <a:lstStyle/>
          <a:p>
            <a:pPr>
              <a:defRPr/>
            </a:pPr>
            <a:endParaRPr lang="en-US" dirty="0"/>
          </a:p>
        </p:txBody>
      </p:sp>
    </p:spTree>
    <p:extLst>
      <p:ext uri="{BB962C8B-B14F-4D97-AF65-F5344CB8AC3E}">
        <p14:creationId xmlns:p14="http://schemas.microsoft.com/office/powerpoint/2010/main" val="23211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75C5847C-E2BB-8349-BE19-ACDA8EAA559E}" type="slidenum">
              <a:rPr lang="en-US" smtClean="0"/>
              <a:t>26</a:t>
            </a:fld>
            <a:endParaRPr lang="en-US"/>
          </a:p>
        </p:txBody>
      </p:sp>
      <p:pic>
        <p:nvPicPr>
          <p:cNvPr id="5" name="Picture 4"/>
          <p:cNvPicPr>
            <a:picLocks noChangeAspect="1"/>
          </p:cNvPicPr>
          <p:nvPr/>
        </p:nvPicPr>
        <p:blipFill>
          <a:blip r:embed="rId2"/>
          <a:stretch>
            <a:fillRect/>
          </a:stretch>
        </p:blipFill>
        <p:spPr>
          <a:xfrm>
            <a:off x="0" y="0"/>
            <a:ext cx="9144000" cy="5149828"/>
          </a:xfrm>
          <a:prstGeom prst="rect">
            <a:avLst/>
          </a:prstGeom>
        </p:spPr>
      </p:pic>
      <p:sp>
        <p:nvSpPr>
          <p:cNvPr id="6" name="Rectangle 5"/>
          <p:cNvSpPr/>
          <p:nvPr/>
        </p:nvSpPr>
        <p:spPr>
          <a:xfrm>
            <a:off x="1430448" y="914402"/>
            <a:ext cx="2344847" cy="353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240329" y="500462"/>
            <a:ext cx="7604911" cy="369332"/>
          </a:xfrm>
          <a:prstGeom prst="rect">
            <a:avLst/>
          </a:prstGeom>
          <a:noFill/>
        </p:spPr>
        <p:txBody>
          <a:bodyPr wrap="square" rtlCol="0">
            <a:spAutoFit/>
          </a:bodyPr>
          <a:lstStyle/>
          <a:p>
            <a:endParaRPr lang="en-US" dirty="0"/>
          </a:p>
        </p:txBody>
      </p:sp>
      <p:sp>
        <p:nvSpPr>
          <p:cNvPr id="8" name="Rectangle 7"/>
          <p:cNvSpPr/>
          <p:nvPr/>
        </p:nvSpPr>
        <p:spPr>
          <a:xfrm>
            <a:off x="1240329" y="425513"/>
            <a:ext cx="7604911" cy="4264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ln w="0">
                <a:solidFill>
                  <a:schemeClr val="accent1">
                    <a:shade val="95000"/>
                    <a:satMod val="105000"/>
                  </a:schemeClr>
                </a:solidFill>
              </a:ln>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1248460" y="914400"/>
            <a:ext cx="7648248" cy="341632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latin typeface="Arial" panose="020B0604020202020204" pitchFamily="34" charset="0"/>
                <a:cs typeface="Arial" panose="020B0604020202020204" pitchFamily="34" charset="0"/>
              </a:rPr>
              <a:t>The Internet of Things </a:t>
            </a:r>
          </a:p>
          <a:p>
            <a:pPr algn="ctr"/>
            <a:r>
              <a:rPr lang="en-US" sz="5400" b="1" dirty="0" smtClean="0">
                <a:ln w="9525">
                  <a:solidFill>
                    <a:schemeClr val="bg1"/>
                  </a:solidFill>
                  <a:prstDash val="solid"/>
                </a:ln>
                <a:latin typeface="Arial" panose="020B0604020202020204" pitchFamily="34" charset="0"/>
                <a:cs typeface="Arial" panose="020B0604020202020204" pitchFamily="34" charset="0"/>
              </a:rPr>
              <a:t>Will Soon </a:t>
            </a:r>
          </a:p>
          <a:p>
            <a:pPr algn="ctr"/>
            <a:r>
              <a:rPr lang="en-US" sz="5400" b="1" dirty="0" smtClean="0">
                <a:ln w="9525">
                  <a:solidFill>
                    <a:schemeClr val="bg1"/>
                  </a:solidFill>
                  <a:prstDash val="solid"/>
                </a:ln>
                <a:latin typeface="Arial" panose="020B0604020202020204" pitchFamily="34" charset="0"/>
                <a:cs typeface="Arial" panose="020B0604020202020204" pitchFamily="34" charset="0"/>
              </a:rPr>
              <a:t>Dwarf the Rest </a:t>
            </a:r>
          </a:p>
          <a:p>
            <a:pPr algn="ctr"/>
            <a:r>
              <a:rPr lang="en-US" sz="5400" b="1" dirty="0" smtClean="0">
                <a:ln w="9525">
                  <a:solidFill>
                    <a:schemeClr val="bg1"/>
                  </a:solidFill>
                  <a:prstDash val="solid"/>
                </a:ln>
                <a:latin typeface="Arial" panose="020B0604020202020204" pitchFamily="34" charset="0"/>
                <a:cs typeface="Arial" panose="020B0604020202020204" pitchFamily="34" charset="0"/>
              </a:rPr>
              <a:t>of the Internet</a:t>
            </a:r>
            <a:endParaRPr lang="en-US" sz="5400" b="1" cap="none" spc="0" dirty="0">
              <a:ln w="9525">
                <a:solidFill>
                  <a:schemeClr val="bg1"/>
                </a:solidFill>
                <a:prstDash val="solid"/>
              </a:ln>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526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22" presetClass="exit" presetSubtype="8" fill="hold" grpId="0" nodeType="afterEffect">
                                  <p:stCondLst>
                                    <p:cond delay="0"/>
                                  </p:stCondLst>
                                  <p:childTnLst>
                                    <p:animEffect transition="out" filter="wipe(left)">
                                      <p:cBhvr>
                                        <p:cTn id="9" dur="5000"/>
                                        <p:tgtEl>
                                          <p:spTgt spid="8"/>
                                        </p:tgtEl>
                                      </p:cBhvr>
                                    </p:animEffect>
                                    <p:set>
                                      <p:cBhvr>
                                        <p:cTn id="10" dur="1" fill="hold">
                                          <p:stCondLst>
                                            <p:cond delay="4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schemeClr val="accent1">
                <a:shade val="45000"/>
                <a:satMod val="135000"/>
              </a:schemeClr>
              <a:prstClr val="white"/>
            </a:duotone>
          </a:blip>
          <a:srcRect b="3424"/>
          <a:stretch/>
        </p:blipFill>
        <p:spPr>
          <a:xfrm>
            <a:off x="488157" y="864489"/>
            <a:ext cx="2046169" cy="1309259"/>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p:spPr>
      </p:pic>
      <p:graphicFrame>
        <p:nvGraphicFramePr>
          <p:cNvPr id="8" name="Diagram 7"/>
          <p:cNvGraphicFramePr/>
          <p:nvPr>
            <p:extLst>
              <p:ext uri="{D42A27DB-BD31-4B8C-83A1-F6EECF244321}">
                <p14:modId xmlns:p14="http://schemas.microsoft.com/office/powerpoint/2010/main" val="1737948940"/>
              </p:ext>
            </p:extLst>
          </p:nvPr>
        </p:nvGraphicFramePr>
        <p:xfrm>
          <a:off x="2885082" y="1671996"/>
          <a:ext cx="5561688" cy="2186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3"/>
          <p:cNvSpPr txBox="1">
            <a:spLocks/>
          </p:cNvSpPr>
          <p:nvPr/>
        </p:nvSpPr>
        <p:spPr>
          <a:xfrm>
            <a:off x="2783988" y="821629"/>
            <a:ext cx="5360195" cy="7779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950" dirty="0"/>
              <a:t>IFTTT Recipes</a:t>
            </a:r>
          </a:p>
        </p:txBody>
      </p:sp>
    </p:spTree>
    <p:extLst>
      <p:ext uri="{BB962C8B-B14F-4D97-AF65-F5344CB8AC3E}">
        <p14:creationId xmlns:p14="http://schemas.microsoft.com/office/powerpoint/2010/main" val="3044041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txBox="1">
            <a:spLocks/>
          </p:cNvSpPr>
          <p:nvPr/>
        </p:nvSpPr>
        <p:spPr>
          <a:xfrm>
            <a:off x="80624" y="66496"/>
            <a:ext cx="5360195" cy="76751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75" dirty="0">
                <a:latin typeface="Impact" panose="020B0806030902050204" pitchFamily="34" charset="0"/>
              </a:rPr>
              <a:t>Channels</a:t>
            </a:r>
          </a:p>
        </p:txBody>
      </p:sp>
      <p:grpSp>
        <p:nvGrpSpPr>
          <p:cNvPr id="3" name="Group 2"/>
          <p:cNvGrpSpPr/>
          <p:nvPr/>
        </p:nvGrpSpPr>
        <p:grpSpPr>
          <a:xfrm>
            <a:off x="395987" y="932697"/>
            <a:ext cx="6086294" cy="3947122"/>
            <a:chOff x="6317220" y="912522"/>
            <a:chExt cx="5478540" cy="4665318"/>
          </a:xfrm>
        </p:grpSpPr>
        <p:sp>
          <p:nvSpPr>
            <p:cNvPr id="2" name="Rectangle 1"/>
            <p:cNvSpPr/>
            <p:nvPr/>
          </p:nvSpPr>
          <p:spPr>
            <a:xfrm>
              <a:off x="6317220" y="912522"/>
              <a:ext cx="5478540" cy="4665318"/>
            </a:xfrm>
            <a:prstGeom prst="rect">
              <a:avLst/>
            </a:prstGeom>
            <a:solidFill>
              <a:schemeClr val="bg1"/>
            </a:solidFill>
            <a:ln w="12700" cap="sq">
              <a:solidFill>
                <a:schemeClr val="tx2"/>
              </a:solidFill>
              <a:prstDash val="solid"/>
              <a:miter lim="800000"/>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p:cNvGrpSpPr/>
            <p:nvPr/>
          </p:nvGrpSpPr>
          <p:grpSpPr>
            <a:xfrm>
              <a:off x="6362940" y="943002"/>
              <a:ext cx="5331837" cy="4535780"/>
              <a:chOff x="7862993" y="1720645"/>
              <a:chExt cx="12898593" cy="10972800"/>
            </a:xfrm>
          </p:grpSpPr>
          <p:pic>
            <p:nvPicPr>
              <p:cNvPr id="6" name="Picture 5"/>
              <p:cNvPicPr>
                <a:picLocks noChangeAspect="1"/>
              </p:cNvPicPr>
              <p:nvPr/>
            </p:nvPicPr>
            <p:blipFill>
              <a:blip r:embed="rId3"/>
              <a:stretch>
                <a:fillRect/>
              </a:stretch>
            </p:blipFill>
            <p:spPr>
              <a:xfrm>
                <a:off x="7862993" y="1720645"/>
                <a:ext cx="7123702" cy="10972800"/>
              </a:xfrm>
              <a:prstGeom prst="rect">
                <a:avLst/>
              </a:prstGeom>
            </p:spPr>
          </p:pic>
          <p:pic>
            <p:nvPicPr>
              <p:cNvPr id="7" name="Picture 6"/>
              <p:cNvPicPr>
                <a:picLocks noChangeAspect="1"/>
              </p:cNvPicPr>
              <p:nvPr/>
            </p:nvPicPr>
            <p:blipFill rotWithShape="1">
              <a:blip r:embed="rId4"/>
              <a:srcRect r="17669"/>
              <a:stretch/>
            </p:blipFill>
            <p:spPr>
              <a:xfrm>
                <a:off x="14986923" y="1720645"/>
                <a:ext cx="5774663" cy="10972800"/>
              </a:xfrm>
              <a:prstGeom prst="rect">
                <a:avLst/>
              </a:prstGeom>
              <a:effectLst/>
            </p:spPr>
          </p:pic>
          <p:sp>
            <p:nvSpPr>
              <p:cNvPr id="8" name="Rectangle 7"/>
              <p:cNvSpPr/>
              <p:nvPr/>
            </p:nvSpPr>
            <p:spPr>
              <a:xfrm>
                <a:off x="7862993" y="6635022"/>
                <a:ext cx="12898593" cy="1144051"/>
              </a:xfrm>
              <a:prstGeom prst="rect">
                <a:avLst/>
              </a:prstGeom>
              <a:noFill/>
              <a:ln w="381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r" defTabSz="619125" latinLnBrk="1" hangingPunct="0"/>
                <a:endParaRPr lang="en-US" sz="2100" b="1" cap="all">
                  <a:solidFill>
                    <a:srgbClr val="FFFFFF"/>
                  </a:solidFill>
                  <a:latin typeface="+mj-lt"/>
                  <a:ea typeface="+mj-ea"/>
                  <a:cs typeface="+mj-cs"/>
                  <a:sym typeface="Avenir Next Regular"/>
                </a:endParaRPr>
              </a:p>
            </p:txBody>
          </p:sp>
        </p:grpSp>
      </p:grpSp>
      <p:sp>
        <p:nvSpPr>
          <p:cNvPr id="10" name="Rectangle 9"/>
          <p:cNvSpPr/>
          <p:nvPr/>
        </p:nvSpPr>
        <p:spPr>
          <a:xfrm>
            <a:off x="2677204" y="339270"/>
            <a:ext cx="3430481" cy="461665"/>
          </a:xfrm>
          <a:prstGeom prst="rect">
            <a:avLst/>
          </a:prstGeom>
        </p:spPr>
        <p:txBody>
          <a:bodyPr wrap="square">
            <a:spAutoFit/>
          </a:bodyPr>
          <a:lstStyle/>
          <a:p>
            <a:r>
              <a:rPr lang="en-US" sz="2400" dirty="0"/>
              <a:t>Hundreds of channels!</a:t>
            </a:r>
          </a:p>
        </p:txBody>
      </p:sp>
    </p:spTree>
    <p:extLst>
      <p:ext uri="{BB962C8B-B14F-4D97-AF65-F5344CB8AC3E}">
        <p14:creationId xmlns:p14="http://schemas.microsoft.com/office/powerpoint/2010/main" val="22260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txBox="1">
            <a:spLocks/>
          </p:cNvSpPr>
          <p:nvPr/>
        </p:nvSpPr>
        <p:spPr>
          <a:xfrm>
            <a:off x="97455" y="187312"/>
            <a:ext cx="5360195" cy="76751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75" dirty="0">
                <a:latin typeface="Impact" panose="020B0806030902050204" pitchFamily="34" charset="0"/>
              </a:rPr>
              <a:t>Triggers</a:t>
            </a:r>
          </a:p>
        </p:txBody>
      </p:sp>
      <p:sp>
        <p:nvSpPr>
          <p:cNvPr id="10" name="Rectangle 9"/>
          <p:cNvSpPr/>
          <p:nvPr/>
        </p:nvSpPr>
        <p:spPr>
          <a:xfrm>
            <a:off x="440358" y="1876375"/>
            <a:ext cx="1960152" cy="1200329"/>
          </a:xfrm>
          <a:prstGeom prst="rect">
            <a:avLst/>
          </a:prstGeom>
        </p:spPr>
        <p:txBody>
          <a:bodyPr wrap="none">
            <a:spAutoFit/>
          </a:bodyPr>
          <a:lstStyle/>
          <a:p>
            <a:r>
              <a:rPr lang="en-US" sz="2400" dirty="0"/>
              <a:t>If this….</a:t>
            </a:r>
          </a:p>
          <a:p>
            <a:pPr>
              <a:tabLst>
                <a:tab pos="297656" algn="l"/>
              </a:tabLst>
            </a:pPr>
            <a:r>
              <a:rPr lang="en-US" sz="2400" dirty="0"/>
              <a:t>…based on</a:t>
            </a:r>
            <a:br>
              <a:rPr lang="en-US" sz="2400" dirty="0"/>
            </a:br>
            <a:r>
              <a:rPr lang="en-US" sz="2400" dirty="0"/>
              <a:t>	the channel</a:t>
            </a:r>
          </a:p>
        </p:txBody>
      </p:sp>
      <p:pic>
        <p:nvPicPr>
          <p:cNvPr id="18" name="Picture 17"/>
          <p:cNvPicPr>
            <a:picLocks noChangeAspect="1"/>
          </p:cNvPicPr>
          <p:nvPr/>
        </p:nvPicPr>
        <p:blipFill>
          <a:blip r:embed="rId3"/>
          <a:stretch>
            <a:fillRect/>
          </a:stretch>
        </p:blipFill>
        <p:spPr>
          <a:xfrm>
            <a:off x="3039910" y="1333531"/>
            <a:ext cx="5521286" cy="3109488"/>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0413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4294967295"/>
          </p:nvPr>
        </p:nvSpPr>
        <p:spPr>
          <a:xfrm>
            <a:off x="3341720" y="1239464"/>
            <a:ext cx="5744095" cy="2542829"/>
          </a:xfrm>
          <a:prstGeom prst="rect">
            <a:avLst/>
          </a:prstGeom>
        </p:spPr>
        <p:txBody>
          <a:bodyPr>
            <a:noAutofit/>
          </a:bodyPr>
          <a:lstStyle/>
          <a:p>
            <a:pPr marL="0" indent="0">
              <a:spcAft>
                <a:spcPts val="450"/>
              </a:spcAft>
              <a:buNone/>
            </a:pPr>
            <a:r>
              <a:rPr lang="en-US" sz="2000" b="1" dirty="0"/>
              <a:t>Thomas R. Gawne, CPA</a:t>
            </a:r>
          </a:p>
          <a:p>
            <a:pPr marL="212588" indent="-212588" defTabSz="342884">
              <a:spcBef>
                <a:spcPts val="600"/>
              </a:spcBef>
              <a:spcAft>
                <a:spcPts val="0"/>
              </a:spcAft>
              <a:buSzPct val="100000"/>
              <a:defRPr/>
            </a:pPr>
            <a:r>
              <a:rPr lang="en-US" sz="1800" dirty="0"/>
              <a:t>Professional Services Systems Engineer </a:t>
            </a:r>
          </a:p>
          <a:p>
            <a:pPr marL="212588" lvl="1" indent="-212588" defTabSz="342884">
              <a:spcBef>
                <a:spcPts val="600"/>
              </a:spcBef>
              <a:spcAft>
                <a:spcPts val="0"/>
              </a:spcAft>
              <a:buSzPct val="100000"/>
              <a:buBlip>
                <a:blip r:embed="rId3"/>
              </a:buBlip>
              <a:defRPr/>
            </a:pPr>
            <a:r>
              <a:rPr lang="en-US" sz="1800" dirty="0"/>
              <a:t>29 years in the tax and accounting technology sector</a:t>
            </a:r>
          </a:p>
          <a:p>
            <a:pPr marL="212588" lvl="1" indent="-212588" defTabSz="342884">
              <a:spcBef>
                <a:spcPts val="600"/>
              </a:spcBef>
              <a:spcAft>
                <a:spcPts val="0"/>
              </a:spcAft>
              <a:buSzPct val="100000"/>
              <a:buBlip>
                <a:blip r:embed="rId3"/>
              </a:buBlip>
              <a:defRPr/>
            </a:pPr>
            <a:r>
              <a:rPr lang="en-US" sz="1800" dirty="0"/>
              <a:t>Consultant, Facilitator and Presenter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928" y="1124716"/>
            <a:ext cx="2272452" cy="2514599"/>
          </a:xfrm>
          <a:prstGeom prst="rect">
            <a:avLst/>
          </a:prstGeom>
        </p:spPr>
      </p:pic>
      <p:sp>
        <p:nvSpPr>
          <p:cNvPr id="5" name="Title 1"/>
          <p:cNvSpPr txBox="1">
            <a:spLocks/>
          </p:cNvSpPr>
          <p:nvPr/>
        </p:nvSpPr>
        <p:spPr>
          <a:xfrm>
            <a:off x="457200" y="210312"/>
            <a:ext cx="7754112" cy="859536"/>
          </a:xfrm>
          <a:prstGeom prst="rect">
            <a:avLst/>
          </a:prstGeom>
        </p:spPr>
        <p:txBody>
          <a:bodyPr lIns="91436" tIns="45718" rIns="91436" bIns="45718" anchor="b" anchorCtr="0"/>
          <a:lstStyle>
            <a:lvl1pPr algn="l" defTabSz="457200" rtl="0" eaLnBrk="1" latinLnBrk="0" hangingPunct="1">
              <a:spcBef>
                <a:spcPct val="0"/>
              </a:spcBef>
              <a:buNone/>
              <a:defRPr sz="3200" b="0" i="0" kern="1200" baseline="0">
                <a:solidFill>
                  <a:schemeClr val="tx1"/>
                </a:solidFill>
                <a:latin typeface="Impact"/>
                <a:ea typeface="+mj-ea"/>
                <a:cs typeface="Impact"/>
              </a:defRPr>
            </a:lvl1pPr>
          </a:lstStyle>
          <a:p>
            <a:endParaRPr lang="en-US" dirty="0"/>
          </a:p>
        </p:txBody>
      </p:sp>
    </p:spTree>
    <p:extLst>
      <p:ext uri="{BB962C8B-B14F-4D97-AF65-F5344CB8AC3E}">
        <p14:creationId xmlns:p14="http://schemas.microsoft.com/office/powerpoint/2010/main" val="1483066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2720" y="2588293"/>
            <a:ext cx="5718250" cy="1259432"/>
          </a:xfrm>
          <a:prstGeom prst="rect">
            <a:avLst/>
          </a:prstGeom>
          <a:solidFill>
            <a:schemeClr val="accent1"/>
          </a:solidFill>
          <a:ln w="12700" cap="sq">
            <a:solidFill>
              <a:schemeClr val="tx2"/>
            </a:solidFill>
            <a:prstDash val="solid"/>
            <a:miter lim="800000"/>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3"/>
          <p:cNvSpPr txBox="1">
            <a:spLocks/>
          </p:cNvSpPr>
          <p:nvPr/>
        </p:nvSpPr>
        <p:spPr>
          <a:xfrm>
            <a:off x="162104" y="129421"/>
            <a:ext cx="5360195" cy="76751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75" dirty="0" smtClean="0">
                <a:latin typeface="Impact" panose="020B0806030902050204" pitchFamily="34" charset="0"/>
              </a:rPr>
              <a:t>Actions</a:t>
            </a:r>
            <a:endParaRPr lang="en-US" sz="4875" dirty="0">
              <a:latin typeface="Impact" panose="020B0806030902050204" pitchFamily="34" charset="0"/>
            </a:endParaRPr>
          </a:p>
        </p:txBody>
      </p:sp>
      <p:sp>
        <p:nvSpPr>
          <p:cNvPr id="5" name="Text Placeholder 3"/>
          <p:cNvSpPr txBox="1">
            <a:spLocks/>
          </p:cNvSpPr>
          <p:nvPr/>
        </p:nvSpPr>
        <p:spPr>
          <a:xfrm>
            <a:off x="1506140" y="2622940"/>
            <a:ext cx="5644830" cy="9332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This </a:t>
            </a:r>
            <a:r>
              <a:rPr lang="en-US" dirty="0" smtClean="0">
                <a:solidFill>
                  <a:schemeClr val="bg1"/>
                </a:solidFill>
              </a:rPr>
              <a:t>recipe uses </a:t>
            </a:r>
            <a:r>
              <a:rPr lang="en-US" dirty="0">
                <a:solidFill>
                  <a:schemeClr val="bg1"/>
                </a:solidFill>
              </a:rPr>
              <a:t>the geo-location function of my smart phone to record every visit to the gym.</a:t>
            </a:r>
          </a:p>
        </p:txBody>
      </p:sp>
      <p:pic>
        <p:nvPicPr>
          <p:cNvPr id="6" name="Picture 5"/>
          <p:cNvPicPr>
            <a:picLocks noChangeAspect="1"/>
          </p:cNvPicPr>
          <p:nvPr/>
        </p:nvPicPr>
        <p:blipFill>
          <a:blip r:embed="rId3"/>
          <a:stretch>
            <a:fillRect/>
          </a:stretch>
        </p:blipFill>
        <p:spPr>
          <a:xfrm>
            <a:off x="1447961" y="1382493"/>
            <a:ext cx="5703013" cy="927599"/>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7414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4294967295"/>
          </p:nvPr>
        </p:nvSpPr>
        <p:spPr>
          <a:xfrm>
            <a:off x="796709" y="2454437"/>
            <a:ext cx="5922963" cy="1970087"/>
          </a:xfrm>
          <a:prstGeom prst="rect">
            <a:avLst/>
          </a:prstGeom>
        </p:spPr>
        <p:txBody>
          <a:bodyPr/>
          <a:lstStyle/>
          <a:p>
            <a:pPr>
              <a:spcBef>
                <a:spcPts val="0"/>
              </a:spcBef>
            </a:pPr>
            <a:r>
              <a:rPr lang="en-US" sz="1950" dirty="0"/>
              <a:t>Subject</a:t>
            </a:r>
          </a:p>
          <a:p>
            <a:pPr>
              <a:spcBef>
                <a:spcPts val="0"/>
              </a:spcBef>
            </a:pPr>
            <a:r>
              <a:rPr lang="en-US" sz="1950" dirty="0"/>
              <a:t>Body</a:t>
            </a:r>
          </a:p>
          <a:p>
            <a:pPr>
              <a:spcBef>
                <a:spcPts val="0"/>
              </a:spcBef>
            </a:pPr>
            <a:r>
              <a:rPr lang="en-US" sz="1950" dirty="0"/>
              <a:t>Attachment</a:t>
            </a:r>
          </a:p>
          <a:p>
            <a:pPr>
              <a:spcBef>
                <a:spcPts val="0"/>
              </a:spcBef>
            </a:pPr>
            <a:r>
              <a:rPr lang="en-US" sz="1950" dirty="0"/>
              <a:t>Received Date</a:t>
            </a:r>
          </a:p>
          <a:p>
            <a:pPr>
              <a:spcBef>
                <a:spcPts val="0"/>
              </a:spcBef>
            </a:pPr>
            <a:r>
              <a:rPr lang="en-US" sz="1950" dirty="0"/>
              <a:t>Sender</a:t>
            </a:r>
          </a:p>
          <a:p>
            <a:pPr marL="0" indent="0">
              <a:spcBef>
                <a:spcPts val="0"/>
              </a:spcBef>
              <a:buNone/>
            </a:pPr>
            <a:endParaRPr lang="en-US" dirty="0"/>
          </a:p>
        </p:txBody>
      </p:sp>
      <p:sp>
        <p:nvSpPr>
          <p:cNvPr id="4" name="Text Placeholder 5"/>
          <p:cNvSpPr txBox="1">
            <a:spLocks/>
          </p:cNvSpPr>
          <p:nvPr/>
        </p:nvSpPr>
        <p:spPr>
          <a:xfrm>
            <a:off x="420536" y="1295729"/>
            <a:ext cx="8841106" cy="598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Pieces of Data From a Trigger = Ingredients</a:t>
            </a:r>
          </a:p>
        </p:txBody>
      </p:sp>
      <p:sp>
        <p:nvSpPr>
          <p:cNvPr id="9" name="Rectangle 8"/>
          <p:cNvSpPr/>
          <p:nvPr/>
        </p:nvSpPr>
        <p:spPr>
          <a:xfrm>
            <a:off x="420538" y="1855641"/>
            <a:ext cx="6447791" cy="415498"/>
          </a:xfrm>
          <a:prstGeom prst="rect">
            <a:avLst/>
          </a:prstGeom>
        </p:spPr>
        <p:txBody>
          <a:bodyPr wrap="none">
            <a:spAutoFit/>
          </a:bodyPr>
          <a:lstStyle/>
          <a:p>
            <a:r>
              <a:rPr lang="en-US" sz="2100" dirty="0"/>
              <a:t>For example, the </a:t>
            </a:r>
            <a:r>
              <a:rPr lang="en-US" sz="2100" dirty="0">
                <a:solidFill>
                  <a:srgbClr val="365EBF"/>
                </a:solidFill>
              </a:rPr>
              <a:t>ingredients </a:t>
            </a:r>
            <a:r>
              <a:rPr lang="en-US" sz="2100" dirty="0"/>
              <a:t>of an </a:t>
            </a:r>
            <a:r>
              <a:rPr lang="en-US" sz="2100" dirty="0">
                <a:solidFill>
                  <a:srgbClr val="365EBF"/>
                </a:solidFill>
              </a:rPr>
              <a:t>email</a:t>
            </a:r>
            <a:r>
              <a:rPr lang="en-US" sz="2100" dirty="0">
                <a:solidFill>
                  <a:schemeClr val="bg2"/>
                </a:solidFill>
              </a:rPr>
              <a:t> </a:t>
            </a:r>
            <a:r>
              <a:rPr lang="en-US" sz="2100" dirty="0">
                <a:solidFill>
                  <a:srgbClr val="365EBF"/>
                </a:solidFill>
              </a:rPr>
              <a:t>trigger</a:t>
            </a:r>
            <a:r>
              <a:rPr lang="en-US" sz="2100" b="1" dirty="0">
                <a:solidFill>
                  <a:srgbClr val="365EBF"/>
                </a:solidFill>
              </a:rPr>
              <a:t> </a:t>
            </a:r>
            <a:r>
              <a:rPr lang="en-US" sz="2100" dirty="0"/>
              <a:t>could be:</a:t>
            </a:r>
          </a:p>
        </p:txBody>
      </p:sp>
      <p:sp>
        <p:nvSpPr>
          <p:cNvPr id="6" name="Text Placeholder 3"/>
          <p:cNvSpPr txBox="1">
            <a:spLocks/>
          </p:cNvSpPr>
          <p:nvPr/>
        </p:nvSpPr>
        <p:spPr>
          <a:xfrm>
            <a:off x="162104" y="129421"/>
            <a:ext cx="5360195" cy="76751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75" dirty="0">
                <a:latin typeface="Impact" panose="020B0806030902050204" pitchFamily="34" charset="0"/>
              </a:rPr>
              <a:t>Ingredients</a:t>
            </a:r>
          </a:p>
        </p:txBody>
      </p:sp>
    </p:spTree>
    <p:extLst>
      <p:ext uri="{BB962C8B-B14F-4D97-AF65-F5344CB8AC3E}">
        <p14:creationId xmlns:p14="http://schemas.microsoft.com/office/powerpoint/2010/main" val="4120030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1494" y="71248"/>
            <a:ext cx="8178120" cy="675758"/>
          </a:xfrm>
        </p:spPr>
        <p:txBody>
          <a:bodyPr/>
          <a:lstStyle/>
          <a:p>
            <a:r>
              <a:rPr lang="en-US" dirty="0" smtClean="0"/>
              <a:t>10 Interesting Uses</a:t>
            </a:r>
            <a:endParaRPr lang="en-US" dirty="0"/>
          </a:p>
        </p:txBody>
      </p:sp>
      <p:sp>
        <p:nvSpPr>
          <p:cNvPr id="2" name="Text Placeholder 1"/>
          <p:cNvSpPr>
            <a:spLocks noGrp="1"/>
          </p:cNvSpPr>
          <p:nvPr>
            <p:ph idx="1"/>
          </p:nvPr>
        </p:nvSpPr>
        <p:spPr>
          <a:xfrm>
            <a:off x="297204" y="928075"/>
            <a:ext cx="7886700" cy="2648546"/>
          </a:xfrm>
        </p:spPr>
        <p:txBody>
          <a:bodyPr>
            <a:noAutofit/>
          </a:bodyPr>
          <a:lstStyle/>
          <a:p>
            <a:pPr marL="257175" indent="-257175">
              <a:lnSpc>
                <a:spcPct val="114000"/>
              </a:lnSpc>
              <a:spcBef>
                <a:spcPts val="0"/>
              </a:spcBef>
              <a:buClr>
                <a:schemeClr val="accent1"/>
              </a:buClr>
              <a:buFont typeface="+mj-lt"/>
              <a:buAutoNum type="arabicPeriod"/>
            </a:pPr>
            <a:r>
              <a:rPr lang="en-US" sz="1800" dirty="0"/>
              <a:t>Monitor </a:t>
            </a:r>
            <a:r>
              <a:rPr lang="en-US" sz="1800" dirty="0" smtClean="0"/>
              <a:t>you </a:t>
            </a:r>
            <a:r>
              <a:rPr lang="en-US" sz="1800" dirty="0"/>
              <a:t>or your competitors’ TripAdvisor (or Yelp, etc.) reviews</a:t>
            </a:r>
          </a:p>
          <a:p>
            <a:pPr marL="257175" indent="-257175">
              <a:lnSpc>
                <a:spcPct val="114000"/>
              </a:lnSpc>
              <a:spcBef>
                <a:spcPts val="0"/>
              </a:spcBef>
              <a:buClr>
                <a:schemeClr val="accent1"/>
              </a:buClr>
              <a:buFont typeface="+mj-lt"/>
              <a:buAutoNum type="arabicPeriod"/>
            </a:pPr>
            <a:r>
              <a:rPr lang="en-US" sz="1800" dirty="0"/>
              <a:t>Mute your phone when you have a meeting on your calendar</a:t>
            </a:r>
          </a:p>
          <a:p>
            <a:pPr marL="257175" indent="-257175">
              <a:lnSpc>
                <a:spcPct val="114000"/>
              </a:lnSpc>
              <a:spcBef>
                <a:spcPts val="0"/>
              </a:spcBef>
              <a:buClr>
                <a:schemeClr val="accent1"/>
              </a:buClr>
              <a:buFont typeface="+mj-lt"/>
              <a:buAutoNum type="arabicPeriod"/>
            </a:pPr>
            <a:r>
              <a:rPr lang="en-US" sz="1800" dirty="0"/>
              <a:t>Your phone switches to vibrate when you walk into your office building</a:t>
            </a:r>
          </a:p>
          <a:p>
            <a:pPr marL="257175" indent="-257175">
              <a:lnSpc>
                <a:spcPct val="114000"/>
              </a:lnSpc>
              <a:spcBef>
                <a:spcPts val="0"/>
              </a:spcBef>
              <a:buClr>
                <a:schemeClr val="accent1"/>
              </a:buClr>
              <a:buFont typeface="+mj-lt"/>
              <a:buAutoNum type="arabicPeriod"/>
            </a:pPr>
            <a:r>
              <a:rPr lang="en-US" sz="1800" dirty="0"/>
              <a:t>Record on your calendar or spreadsheet when you get to and leave work</a:t>
            </a:r>
          </a:p>
          <a:p>
            <a:pPr marL="257175" indent="-257175">
              <a:lnSpc>
                <a:spcPct val="114000"/>
              </a:lnSpc>
              <a:spcBef>
                <a:spcPts val="0"/>
              </a:spcBef>
              <a:buClr>
                <a:schemeClr val="accent1"/>
              </a:buClr>
              <a:buFont typeface="+mj-lt"/>
              <a:buAutoNum type="arabicPeriod"/>
            </a:pPr>
            <a:r>
              <a:rPr lang="en-US" sz="1800" dirty="0"/>
              <a:t>Text your wife/husband when you leave work</a:t>
            </a:r>
          </a:p>
          <a:p>
            <a:pPr marL="257175" indent="-257175">
              <a:lnSpc>
                <a:spcPct val="114000"/>
              </a:lnSpc>
              <a:spcBef>
                <a:spcPts val="0"/>
              </a:spcBef>
              <a:buClr>
                <a:schemeClr val="accent1"/>
              </a:buClr>
              <a:buFont typeface="+mj-lt"/>
              <a:buAutoNum type="arabicPeriod"/>
            </a:pPr>
            <a:r>
              <a:rPr lang="en-US" sz="1800" dirty="0"/>
              <a:t>Get an alert when your (or your clients’) website goes down</a:t>
            </a:r>
          </a:p>
          <a:p>
            <a:pPr marL="257175" indent="-257175">
              <a:lnSpc>
                <a:spcPct val="114000"/>
              </a:lnSpc>
              <a:spcBef>
                <a:spcPts val="0"/>
              </a:spcBef>
              <a:buClr>
                <a:schemeClr val="accent1"/>
              </a:buClr>
              <a:buFont typeface="+mj-lt"/>
              <a:buAutoNum type="arabicPeriod"/>
            </a:pPr>
            <a:r>
              <a:rPr lang="en-US" sz="1800" dirty="0"/>
              <a:t>Receive a text when someone comments on your website</a:t>
            </a:r>
          </a:p>
          <a:p>
            <a:pPr marL="257175" indent="-257175">
              <a:lnSpc>
                <a:spcPct val="114000"/>
              </a:lnSpc>
              <a:spcBef>
                <a:spcPts val="0"/>
              </a:spcBef>
              <a:buClr>
                <a:schemeClr val="accent1"/>
              </a:buClr>
              <a:buFont typeface="+mj-lt"/>
              <a:buAutoNum type="arabicPeriod"/>
            </a:pPr>
            <a:r>
              <a:rPr lang="en-US" sz="1800" dirty="0"/>
              <a:t>Get an alert when a certain person or certain people email you</a:t>
            </a:r>
          </a:p>
          <a:p>
            <a:pPr marL="257175" indent="-257175">
              <a:lnSpc>
                <a:spcPct val="114000"/>
              </a:lnSpc>
              <a:spcBef>
                <a:spcPts val="0"/>
              </a:spcBef>
              <a:buClr>
                <a:schemeClr val="accent1"/>
              </a:buClr>
              <a:buFont typeface="+mj-lt"/>
              <a:buAutoNum type="arabicPeriod"/>
            </a:pPr>
            <a:r>
              <a:rPr lang="en-US" sz="1800" dirty="0"/>
              <a:t>Flash your lights when it rains</a:t>
            </a:r>
          </a:p>
          <a:p>
            <a:pPr marL="257175" indent="-257175">
              <a:lnSpc>
                <a:spcPct val="114000"/>
              </a:lnSpc>
              <a:spcBef>
                <a:spcPts val="0"/>
              </a:spcBef>
              <a:buClr>
                <a:schemeClr val="accent1"/>
              </a:buClr>
              <a:buFont typeface="+mj-lt"/>
              <a:buAutoNum type="arabicPeriod"/>
            </a:pPr>
            <a:r>
              <a:rPr lang="en-US" sz="1800" dirty="0"/>
              <a:t>Wish customers/colleagues a Happy Birthday on Facebook</a:t>
            </a:r>
            <a:endParaRPr lang="en-US" sz="2000" dirty="0"/>
          </a:p>
        </p:txBody>
      </p:sp>
    </p:spTree>
    <p:extLst>
      <p:ext uri="{BB962C8B-B14F-4D97-AF65-F5344CB8AC3E}">
        <p14:creationId xmlns:p14="http://schemas.microsoft.com/office/powerpoint/2010/main" val="1022289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042" y="2318985"/>
            <a:ext cx="5816600" cy="857250"/>
          </a:xfrm>
        </p:spPr>
        <p:txBody>
          <a:bodyPr>
            <a:noAutofit/>
          </a:bodyPr>
          <a:lstStyle/>
          <a:p>
            <a:pPr algn="ctr"/>
            <a:r>
              <a:rPr lang="en-US" sz="3600" dirty="0"/>
              <a:t>What are the Possibilities when </a:t>
            </a:r>
            <a:r>
              <a:rPr lang="en-US" sz="3600" dirty="0" err="1"/>
              <a:t>IoT</a:t>
            </a:r>
            <a:r>
              <a:rPr lang="en-US" sz="3600" dirty="0"/>
              <a:t> Combines with Cloud-based Accounting?</a:t>
            </a:r>
          </a:p>
        </p:txBody>
      </p:sp>
    </p:spTree>
    <p:extLst>
      <p:ext uri="{BB962C8B-B14F-4D97-AF65-F5344CB8AC3E}">
        <p14:creationId xmlns:p14="http://schemas.microsoft.com/office/powerpoint/2010/main" val="34053728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Peer Lending</a:t>
            </a:r>
            <a:endParaRPr lang="en-US" dirty="0"/>
          </a:p>
        </p:txBody>
      </p:sp>
      <p:sp>
        <p:nvSpPr>
          <p:cNvPr id="4" name="Text Placeholder 5"/>
          <p:cNvSpPr txBox="1">
            <a:spLocks/>
          </p:cNvSpPr>
          <p:nvPr/>
        </p:nvSpPr>
        <p:spPr>
          <a:xfrm>
            <a:off x="420536" y="1295729"/>
            <a:ext cx="8841106" cy="598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Technology Is the Easy Part</a:t>
            </a:r>
          </a:p>
        </p:txBody>
      </p:sp>
      <p:sp>
        <p:nvSpPr>
          <p:cNvPr id="8" name="Text Placeholder 3"/>
          <p:cNvSpPr txBox="1">
            <a:spLocks/>
          </p:cNvSpPr>
          <p:nvPr/>
        </p:nvSpPr>
        <p:spPr>
          <a:xfrm>
            <a:off x="5202115" y="1875655"/>
            <a:ext cx="3205059" cy="6430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chorCtr="0">
            <a:normAutofit fontScale="92500" lnSpcReduction="10000"/>
          </a:bodyPr>
          <a:lstStyle>
            <a:lvl1pPr marL="406400" indent="-406400" defTabSz="825500">
              <a:spcBef>
                <a:spcPts val="1800"/>
              </a:spcBef>
              <a:buClr>
                <a:srgbClr val="646464"/>
              </a:buClr>
              <a:buSzPct val="90000"/>
              <a:buChar char="•"/>
              <a:defRPr sz="4800" b="0" baseline="0">
                <a:solidFill>
                  <a:srgbClr val="44474A"/>
                </a:solidFill>
                <a:latin typeface="+mj-lt"/>
                <a:ea typeface="Avenir Next Demi Bold"/>
                <a:cs typeface="Avenir Next Demi Bold"/>
                <a:sym typeface="Avenir Next Demi Bold"/>
              </a:defRPr>
            </a:lvl1pPr>
            <a:lvl2pPr marL="104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2pPr>
            <a:lvl3pPr marL="167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3pPr>
            <a:lvl4pPr marL="231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4pPr>
            <a:lvl5pPr marL="294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5pPr>
            <a:lvl6pPr marL="358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6pPr>
            <a:lvl7pPr marL="421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7pPr>
            <a:lvl8pPr marL="485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8pPr>
            <a:lvl9pPr marL="548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9pPr>
          </a:lstStyle>
          <a:p>
            <a:pPr marL="128588" indent="-128588">
              <a:lnSpc>
                <a:spcPct val="110000"/>
              </a:lnSpc>
              <a:spcBef>
                <a:spcPts val="0"/>
              </a:spcBef>
              <a:spcAft>
                <a:spcPts val="450"/>
              </a:spcAft>
              <a:buClr>
                <a:schemeClr val="accent1"/>
              </a:buClr>
            </a:pPr>
            <a:r>
              <a:rPr lang="en-US" sz="1200" dirty="0"/>
              <a:t>Technology Executives</a:t>
            </a:r>
          </a:p>
          <a:p>
            <a:pPr marL="128588" indent="-128588">
              <a:lnSpc>
                <a:spcPct val="110000"/>
              </a:lnSpc>
              <a:spcBef>
                <a:spcPts val="0"/>
              </a:spcBef>
              <a:spcAft>
                <a:spcPts val="450"/>
              </a:spcAft>
              <a:buClr>
                <a:schemeClr val="accent1"/>
              </a:buClr>
            </a:pPr>
            <a:r>
              <a:rPr lang="en-US" sz="1200" dirty="0"/>
              <a:t>Loans being funded @ &gt; $250M / month</a:t>
            </a:r>
          </a:p>
          <a:p>
            <a:pPr marL="128588" indent="-128588">
              <a:lnSpc>
                <a:spcPct val="110000"/>
              </a:lnSpc>
              <a:spcBef>
                <a:spcPts val="0"/>
              </a:spcBef>
              <a:spcAft>
                <a:spcPts val="450"/>
              </a:spcAft>
              <a:buClr>
                <a:schemeClr val="accent1"/>
              </a:buClr>
            </a:pPr>
            <a:r>
              <a:rPr lang="en-US" sz="1200" dirty="0"/>
              <a:t>Interest paid to investors: ~$500M to date</a:t>
            </a:r>
            <a:endParaRPr lang="en-US" sz="1350" dirty="0"/>
          </a:p>
        </p:txBody>
      </p:sp>
      <p:pic>
        <p:nvPicPr>
          <p:cNvPr id="10" name="Picture 2" descr="http://gforceservices.com/media/ki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41" y="1640598"/>
            <a:ext cx="1221476" cy="5496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bionicly.com/wp-content/uploads/2012/08/Kickstarter-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618" y="2912537"/>
            <a:ext cx="1784429" cy="4320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thefinancialbrand.com/wp-content/uploads/2010/03/lending_club_logo_ne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4391" y="1566275"/>
            <a:ext cx="1693670" cy="2394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s://www.kabbage.com/Media/Default/Images/BrandingItems/KabbageLogoHead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8439" y="2568203"/>
            <a:ext cx="1390892" cy="2544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i.stack.imgur.com/CIDBC.png"/>
          <p:cNvPicPr>
            <a:picLocks noChangeAspect="1" noChangeArrowheads="1"/>
          </p:cNvPicPr>
          <p:nvPr/>
        </p:nvPicPr>
        <p:blipFill rotWithShape="1">
          <a:blip r:embed="rId7">
            <a:extLst>
              <a:ext uri="{28A0092B-C50C-407E-A947-70E740481C1C}">
                <a14:useLocalDpi xmlns:a14="http://schemas.microsoft.com/office/drawing/2010/main" val="0"/>
              </a:ext>
            </a:extLst>
          </a:blip>
          <a:srcRect t="27174" b="27314"/>
          <a:stretch/>
        </p:blipFill>
        <p:spPr bwMode="auto">
          <a:xfrm>
            <a:off x="5165171" y="3352083"/>
            <a:ext cx="1405064" cy="3692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p:cNvSpPr txBox="1">
            <a:spLocks/>
          </p:cNvSpPr>
          <p:nvPr/>
        </p:nvSpPr>
        <p:spPr>
          <a:xfrm>
            <a:off x="5208516" y="3688058"/>
            <a:ext cx="3205059" cy="492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chorCtr="0">
            <a:normAutofit/>
          </a:bodyPr>
          <a:lstStyle>
            <a:lvl1pPr marL="406400" indent="-406400" defTabSz="825500">
              <a:spcBef>
                <a:spcPts val="1800"/>
              </a:spcBef>
              <a:buClr>
                <a:srgbClr val="646464"/>
              </a:buClr>
              <a:buSzPct val="90000"/>
              <a:buChar char="•"/>
              <a:defRPr sz="4800" b="0" baseline="0">
                <a:solidFill>
                  <a:srgbClr val="44474A"/>
                </a:solidFill>
                <a:latin typeface="+mj-lt"/>
                <a:ea typeface="Avenir Next Demi Bold"/>
                <a:cs typeface="Avenir Next Demi Bold"/>
                <a:sym typeface="Avenir Next Demi Bold"/>
              </a:defRPr>
            </a:lvl1pPr>
            <a:lvl2pPr marL="104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2pPr>
            <a:lvl3pPr marL="167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3pPr>
            <a:lvl4pPr marL="231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4pPr>
            <a:lvl5pPr marL="294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5pPr>
            <a:lvl6pPr marL="358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6pPr>
            <a:lvl7pPr marL="421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7pPr>
            <a:lvl8pPr marL="485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8pPr>
            <a:lvl9pPr marL="548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9pPr>
          </a:lstStyle>
          <a:p>
            <a:pPr marL="128588" indent="-128588">
              <a:lnSpc>
                <a:spcPct val="110000"/>
              </a:lnSpc>
              <a:spcBef>
                <a:spcPts val="0"/>
              </a:spcBef>
              <a:spcAft>
                <a:spcPts val="450"/>
              </a:spcAft>
              <a:buClr>
                <a:schemeClr val="accent1"/>
              </a:buClr>
            </a:pPr>
            <a:r>
              <a:rPr lang="en-US" sz="1200" dirty="0"/>
              <a:t>Investment bankers</a:t>
            </a:r>
          </a:p>
          <a:p>
            <a:pPr marL="128588" indent="-128588">
              <a:lnSpc>
                <a:spcPct val="110000"/>
              </a:lnSpc>
              <a:spcBef>
                <a:spcPts val="0"/>
              </a:spcBef>
              <a:spcAft>
                <a:spcPts val="450"/>
              </a:spcAft>
              <a:buClr>
                <a:schemeClr val="accent1"/>
              </a:buClr>
            </a:pPr>
            <a:r>
              <a:rPr lang="en-US" sz="1200" dirty="0"/>
              <a:t>True “crowd-sourced” loan funding</a:t>
            </a:r>
          </a:p>
        </p:txBody>
      </p:sp>
      <p:sp>
        <p:nvSpPr>
          <p:cNvPr id="17" name="Text Placeholder 3"/>
          <p:cNvSpPr txBox="1">
            <a:spLocks/>
          </p:cNvSpPr>
          <p:nvPr/>
        </p:nvSpPr>
        <p:spPr>
          <a:xfrm>
            <a:off x="5202110" y="2893553"/>
            <a:ext cx="3709238" cy="32030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chorCtr="0">
            <a:normAutofit fontScale="77500" lnSpcReduction="20000"/>
          </a:bodyPr>
          <a:lstStyle>
            <a:lvl1pPr marL="406400" indent="-406400" defTabSz="825500">
              <a:spcBef>
                <a:spcPts val="1800"/>
              </a:spcBef>
              <a:buClr>
                <a:srgbClr val="646464"/>
              </a:buClr>
              <a:buSzPct val="90000"/>
              <a:buChar char="•"/>
              <a:defRPr sz="4800" b="0" baseline="0">
                <a:solidFill>
                  <a:srgbClr val="44474A"/>
                </a:solidFill>
                <a:latin typeface="+mj-lt"/>
                <a:ea typeface="Avenir Next Demi Bold"/>
                <a:cs typeface="Avenir Next Demi Bold"/>
                <a:sym typeface="Avenir Next Demi Bold"/>
              </a:defRPr>
            </a:lvl1pPr>
            <a:lvl2pPr marL="104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2pPr>
            <a:lvl3pPr marL="167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3pPr>
            <a:lvl4pPr marL="231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4pPr>
            <a:lvl5pPr marL="294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5pPr>
            <a:lvl6pPr marL="358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6pPr>
            <a:lvl7pPr marL="421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7pPr>
            <a:lvl8pPr marL="4851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8pPr>
            <a:lvl9pPr marL="5486400" indent="-406400" defTabSz="825500">
              <a:spcBef>
                <a:spcPts val="1800"/>
              </a:spcBef>
              <a:buClr>
                <a:srgbClr val="646464"/>
              </a:buClr>
              <a:buSzPct val="90000"/>
              <a:buChar char="•"/>
              <a:defRPr sz="3200" b="1">
                <a:solidFill>
                  <a:srgbClr val="44474A"/>
                </a:solidFill>
                <a:latin typeface="Avenir Next Demi Bold"/>
                <a:ea typeface="Avenir Next Demi Bold"/>
                <a:cs typeface="Avenir Next Demi Bold"/>
                <a:sym typeface="Avenir Next Demi Bold"/>
              </a:defRPr>
            </a:lvl9pPr>
          </a:lstStyle>
          <a:p>
            <a:pPr marL="128588" indent="-128588">
              <a:lnSpc>
                <a:spcPct val="110000"/>
              </a:lnSpc>
              <a:spcBef>
                <a:spcPts val="0"/>
              </a:spcBef>
              <a:spcAft>
                <a:spcPts val="450"/>
              </a:spcAft>
              <a:buClr>
                <a:schemeClr val="accent1"/>
              </a:buClr>
            </a:pPr>
            <a:r>
              <a:rPr lang="en-US" sz="1200" dirty="0"/>
              <a:t>Technology &amp; baking</a:t>
            </a:r>
          </a:p>
          <a:p>
            <a:pPr marL="128588" indent="-128588">
              <a:lnSpc>
                <a:spcPct val="110000"/>
              </a:lnSpc>
              <a:spcBef>
                <a:spcPts val="0"/>
              </a:spcBef>
              <a:spcAft>
                <a:spcPts val="450"/>
              </a:spcAft>
              <a:buClr>
                <a:schemeClr val="accent1"/>
              </a:buClr>
            </a:pPr>
            <a:r>
              <a:rPr lang="en-US" sz="1200" dirty="0"/>
              <a:t>Direct ties to cloud-based accounting platforms</a:t>
            </a:r>
          </a:p>
        </p:txBody>
      </p:sp>
      <p:sp>
        <p:nvSpPr>
          <p:cNvPr id="18" name="Text Placeholder 3"/>
          <p:cNvSpPr txBox="1">
            <a:spLocks/>
          </p:cNvSpPr>
          <p:nvPr/>
        </p:nvSpPr>
        <p:spPr>
          <a:xfrm>
            <a:off x="463398" y="2213557"/>
            <a:ext cx="3894290" cy="77252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19125">
              <a:lnSpc>
                <a:spcPct val="110000"/>
              </a:lnSpc>
              <a:spcBef>
                <a:spcPts val="0"/>
              </a:spcBef>
              <a:spcAft>
                <a:spcPts val="450"/>
              </a:spcAft>
              <a:buClr>
                <a:schemeClr val="accent1"/>
              </a:buClr>
              <a:buSzPct val="90000"/>
            </a:pPr>
            <a:r>
              <a:rPr lang="en-US" sz="1200" dirty="0">
                <a:solidFill>
                  <a:srgbClr val="44474A"/>
                </a:solidFill>
                <a:latin typeface="+mj-lt"/>
                <a:ea typeface="Avenir Next Demi Bold"/>
                <a:cs typeface="Avenir Next Demi Bold"/>
                <a:sym typeface="Avenir Next Demi Bold"/>
              </a:rPr>
              <a:t>Non-Profit</a:t>
            </a:r>
          </a:p>
          <a:p>
            <a:pPr defTabSz="619125">
              <a:lnSpc>
                <a:spcPct val="110000"/>
              </a:lnSpc>
              <a:spcBef>
                <a:spcPts val="0"/>
              </a:spcBef>
              <a:spcAft>
                <a:spcPts val="450"/>
              </a:spcAft>
              <a:buClr>
                <a:schemeClr val="accent1"/>
              </a:buClr>
              <a:buSzPct val="90000"/>
            </a:pPr>
            <a:r>
              <a:rPr lang="en-US" sz="1200" dirty="0">
                <a:solidFill>
                  <a:srgbClr val="44474A"/>
                </a:solidFill>
                <a:latin typeface="+mj-lt"/>
                <a:ea typeface="Avenir Next Demi Bold"/>
                <a:cs typeface="Avenir Next Demi Bold"/>
                <a:sym typeface="Avenir Next Demi Bold"/>
              </a:rPr>
              <a:t>&gt; 1 million lenders</a:t>
            </a:r>
          </a:p>
          <a:p>
            <a:pPr defTabSz="619125">
              <a:lnSpc>
                <a:spcPct val="110000"/>
              </a:lnSpc>
              <a:spcBef>
                <a:spcPts val="0"/>
              </a:spcBef>
              <a:spcAft>
                <a:spcPts val="450"/>
              </a:spcAft>
              <a:buClr>
                <a:schemeClr val="accent1"/>
              </a:buClr>
              <a:buSzPct val="90000"/>
            </a:pPr>
            <a:r>
              <a:rPr lang="en-US" sz="1200" dirty="0">
                <a:solidFill>
                  <a:srgbClr val="44474A"/>
                </a:solidFill>
                <a:latin typeface="+mj-lt"/>
                <a:ea typeface="Avenir Next Demi Bold"/>
                <a:cs typeface="Avenir Next Demi Bold"/>
                <a:sym typeface="Avenir Next Demi Bold"/>
              </a:rPr>
              <a:t>&gt; $500,000,000 in loans / 99.01% Repayment rate</a:t>
            </a:r>
          </a:p>
        </p:txBody>
      </p:sp>
      <p:sp>
        <p:nvSpPr>
          <p:cNvPr id="7" name="Text Placeholder 3"/>
          <p:cNvSpPr txBox="1">
            <a:spLocks/>
          </p:cNvSpPr>
          <p:nvPr/>
        </p:nvSpPr>
        <p:spPr>
          <a:xfrm>
            <a:off x="463398" y="3278084"/>
            <a:ext cx="2897230" cy="87727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19125">
              <a:lnSpc>
                <a:spcPct val="110000"/>
              </a:lnSpc>
              <a:spcBef>
                <a:spcPts val="0"/>
              </a:spcBef>
              <a:spcAft>
                <a:spcPts val="450"/>
              </a:spcAft>
              <a:buClr>
                <a:schemeClr val="accent1"/>
              </a:buClr>
              <a:buSzPct val="90000"/>
            </a:pPr>
            <a:r>
              <a:rPr lang="en-US" sz="1200" dirty="0">
                <a:solidFill>
                  <a:srgbClr val="44474A"/>
                </a:solidFill>
                <a:latin typeface="+mj-lt"/>
                <a:ea typeface="Avenir Next Demi Bold"/>
                <a:cs typeface="Avenir Next Demi Bold"/>
                <a:sym typeface="Avenir Next Demi Bold"/>
              </a:rPr>
              <a:t>Friends and Family</a:t>
            </a:r>
          </a:p>
          <a:p>
            <a:pPr defTabSz="619125">
              <a:lnSpc>
                <a:spcPct val="110000"/>
              </a:lnSpc>
              <a:spcBef>
                <a:spcPts val="0"/>
              </a:spcBef>
              <a:spcAft>
                <a:spcPts val="450"/>
              </a:spcAft>
              <a:buClr>
                <a:schemeClr val="accent1"/>
              </a:buClr>
              <a:buSzPct val="90000"/>
            </a:pPr>
            <a:r>
              <a:rPr lang="en-US" sz="1200" dirty="0">
                <a:solidFill>
                  <a:srgbClr val="44474A"/>
                </a:solidFill>
                <a:latin typeface="+mj-lt"/>
                <a:ea typeface="Avenir Next Demi Bold"/>
                <a:cs typeface="Avenir Next Demi Bold"/>
                <a:sym typeface="Avenir Next Demi Bold"/>
              </a:rPr>
              <a:t>Regulation and litigation</a:t>
            </a:r>
          </a:p>
          <a:p>
            <a:pPr defTabSz="619125">
              <a:lnSpc>
                <a:spcPct val="110000"/>
              </a:lnSpc>
              <a:spcBef>
                <a:spcPts val="0"/>
              </a:spcBef>
              <a:spcAft>
                <a:spcPts val="450"/>
              </a:spcAft>
              <a:buClr>
                <a:schemeClr val="accent1"/>
              </a:buClr>
              <a:buSzPct val="90000"/>
            </a:pPr>
            <a:r>
              <a:rPr lang="en-US" sz="1200" dirty="0">
                <a:solidFill>
                  <a:srgbClr val="44474A"/>
                </a:solidFill>
                <a:latin typeface="+mj-lt"/>
                <a:ea typeface="Avenir Next Demi Bold"/>
                <a:cs typeface="Avenir Next Demi Bold"/>
                <a:sym typeface="Avenir Next Demi Bold"/>
              </a:rPr>
              <a:t>Prosper (Wells Fargo execs)</a:t>
            </a:r>
          </a:p>
          <a:p>
            <a:pPr defTabSz="619125">
              <a:lnSpc>
                <a:spcPct val="110000"/>
              </a:lnSpc>
              <a:spcBef>
                <a:spcPts val="0"/>
              </a:spcBef>
              <a:spcAft>
                <a:spcPts val="450"/>
              </a:spcAft>
              <a:buClr>
                <a:schemeClr val="accent1"/>
              </a:buClr>
              <a:buSzPct val="90000"/>
            </a:pPr>
            <a:r>
              <a:rPr lang="en-US" sz="1200" dirty="0">
                <a:solidFill>
                  <a:srgbClr val="44474A"/>
                </a:solidFill>
                <a:latin typeface="+mj-lt"/>
                <a:ea typeface="Avenir Next Demi Bold"/>
                <a:cs typeface="Avenir Next Demi Bold"/>
                <a:sym typeface="Avenir Next Demi Bold"/>
              </a:rPr>
              <a:t>&gt;$1 billion in loan originations to date</a:t>
            </a:r>
          </a:p>
        </p:txBody>
      </p:sp>
      <p:pic>
        <p:nvPicPr>
          <p:cNvPr id="2" name="Picture 1"/>
          <p:cNvPicPr>
            <a:picLocks noChangeAspect="1"/>
          </p:cNvPicPr>
          <p:nvPr/>
        </p:nvPicPr>
        <p:blipFill>
          <a:blip r:embed="rId8"/>
          <a:stretch>
            <a:fillRect/>
          </a:stretch>
        </p:blipFill>
        <p:spPr>
          <a:xfrm>
            <a:off x="2465225" y="4304897"/>
            <a:ext cx="2547519" cy="660468"/>
          </a:xfrm>
          <a:prstGeom prst="rect">
            <a:avLst/>
          </a:prstGeom>
        </p:spPr>
      </p:pic>
    </p:spTree>
    <p:extLst>
      <p:ext uri="{BB962C8B-B14F-4D97-AF65-F5344CB8AC3E}">
        <p14:creationId xmlns:p14="http://schemas.microsoft.com/office/powerpoint/2010/main" val="13323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Crowdfunding Grows Up</a:t>
            </a:r>
            <a:endParaRPr lang="en-US" dirty="0"/>
          </a:p>
        </p:txBody>
      </p:sp>
      <p:sp>
        <p:nvSpPr>
          <p:cNvPr id="2" name="Text Placeholder 1"/>
          <p:cNvSpPr>
            <a:spLocks noGrp="1"/>
          </p:cNvSpPr>
          <p:nvPr>
            <p:ph idx="1"/>
          </p:nvPr>
        </p:nvSpPr>
        <p:spPr>
          <a:xfrm>
            <a:off x="420539" y="1302486"/>
            <a:ext cx="8189455" cy="3291461"/>
          </a:xfrm>
        </p:spPr>
        <p:txBody>
          <a:bodyPr>
            <a:normAutofit/>
          </a:bodyPr>
          <a:lstStyle/>
          <a:p>
            <a:pPr>
              <a:spcAft>
                <a:spcPts val="450"/>
              </a:spcAft>
              <a:buClr>
                <a:schemeClr val="accent1"/>
              </a:buClr>
            </a:pPr>
            <a:r>
              <a:rPr lang="en-US" sz="1800" dirty="0"/>
              <a:t>2012’s JOBS Act, allows companies to raise up </a:t>
            </a:r>
            <a:r>
              <a:rPr lang="en-US" sz="1800" dirty="0">
                <a:solidFill>
                  <a:srgbClr val="365EBF"/>
                </a:solidFill>
              </a:rPr>
              <a:t>to $1 million in a 12-month period</a:t>
            </a:r>
          </a:p>
          <a:p>
            <a:pPr>
              <a:spcAft>
                <a:spcPts val="450"/>
              </a:spcAft>
              <a:buClr>
                <a:schemeClr val="accent1"/>
              </a:buClr>
            </a:pPr>
            <a:r>
              <a:rPr lang="en-US" sz="1800" dirty="0"/>
              <a:t>From</a:t>
            </a:r>
            <a:r>
              <a:rPr lang="en-US" sz="1800" dirty="0">
                <a:solidFill>
                  <a:schemeClr val="bg2"/>
                </a:solidFill>
              </a:rPr>
              <a:t> </a:t>
            </a:r>
            <a:r>
              <a:rPr lang="en-US" sz="1800" dirty="0">
                <a:solidFill>
                  <a:srgbClr val="365EBF"/>
                </a:solidFill>
              </a:rPr>
              <a:t>“accredited investors” </a:t>
            </a:r>
          </a:p>
          <a:p>
            <a:pPr lvl="1">
              <a:spcAft>
                <a:spcPts val="450"/>
              </a:spcAft>
              <a:buClr>
                <a:schemeClr val="accent1"/>
              </a:buClr>
            </a:pPr>
            <a:r>
              <a:rPr lang="en-US" sz="1650" dirty="0"/>
              <a:t>Income over $200,000 (single) or $300,000 (joint) per year</a:t>
            </a:r>
          </a:p>
          <a:p>
            <a:pPr lvl="1">
              <a:spcAft>
                <a:spcPts val="450"/>
              </a:spcAft>
              <a:buClr>
                <a:schemeClr val="accent1"/>
              </a:buClr>
            </a:pPr>
            <a:r>
              <a:rPr lang="en-US" sz="1650" dirty="0"/>
              <a:t>or net worth over $1 million</a:t>
            </a:r>
          </a:p>
          <a:p>
            <a:pPr lvl="1">
              <a:spcAft>
                <a:spcPts val="450"/>
              </a:spcAft>
              <a:buClr>
                <a:schemeClr val="accent1"/>
              </a:buClr>
            </a:pPr>
            <a:r>
              <a:rPr lang="en-US" sz="1650" dirty="0"/>
              <a:t>An executive or director of the company</a:t>
            </a:r>
          </a:p>
          <a:p>
            <a:pPr>
              <a:spcAft>
                <a:spcPts val="450"/>
              </a:spcAft>
              <a:buClr>
                <a:schemeClr val="accent1"/>
              </a:buClr>
            </a:pPr>
            <a:r>
              <a:rPr lang="en-US" sz="1800" dirty="0"/>
              <a:t>Under $100,000 requires two years of financial statements, certified by the principal executive, and its most recent tax return. </a:t>
            </a:r>
          </a:p>
          <a:p>
            <a:pPr>
              <a:spcAft>
                <a:spcPts val="450"/>
              </a:spcAft>
              <a:buClr>
                <a:schemeClr val="accent1"/>
              </a:buClr>
            </a:pPr>
            <a:r>
              <a:rPr lang="en-US" sz="1800" dirty="0"/>
              <a:t>From </a:t>
            </a:r>
            <a:r>
              <a:rPr lang="en-US" sz="1800" dirty="0">
                <a:solidFill>
                  <a:srgbClr val="365EBF"/>
                </a:solidFill>
              </a:rPr>
              <a:t>$100,000 to $500,000 </a:t>
            </a:r>
            <a:r>
              <a:rPr lang="en-US" sz="1800" dirty="0"/>
              <a:t>the statements must be reviewed by a CPA.</a:t>
            </a:r>
          </a:p>
          <a:p>
            <a:pPr>
              <a:spcAft>
                <a:spcPts val="450"/>
              </a:spcAft>
              <a:buClr>
                <a:schemeClr val="accent1"/>
              </a:buClr>
            </a:pPr>
            <a:r>
              <a:rPr lang="en-US" sz="1800" dirty="0">
                <a:solidFill>
                  <a:srgbClr val="365EBF"/>
                </a:solidFill>
              </a:rPr>
              <a:t>Over $500,000 </a:t>
            </a:r>
            <a:r>
              <a:rPr lang="en-US" sz="1800" dirty="0"/>
              <a:t>must have </a:t>
            </a:r>
            <a:r>
              <a:rPr lang="en-US" sz="1800" dirty="0">
                <a:solidFill>
                  <a:srgbClr val="365EBF"/>
                </a:solidFill>
              </a:rPr>
              <a:t>audited </a:t>
            </a:r>
            <a:r>
              <a:rPr lang="en-US" sz="1800" dirty="0"/>
              <a:t>statements</a:t>
            </a:r>
          </a:p>
        </p:txBody>
      </p:sp>
    </p:spTree>
    <p:extLst>
      <p:ext uri="{BB962C8B-B14F-4D97-AF65-F5344CB8AC3E}">
        <p14:creationId xmlns:p14="http://schemas.microsoft.com/office/powerpoint/2010/main" val="2397841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It Means</a:t>
            </a:r>
            <a:endParaRPr lang="en-US" dirty="0"/>
          </a:p>
        </p:txBody>
      </p:sp>
      <p:sp>
        <p:nvSpPr>
          <p:cNvPr id="2" name="Text Placeholder 1"/>
          <p:cNvSpPr>
            <a:spLocks noGrp="1"/>
          </p:cNvSpPr>
          <p:nvPr>
            <p:ph idx="1"/>
          </p:nvPr>
        </p:nvSpPr>
        <p:spPr>
          <a:xfrm>
            <a:off x="420542" y="1343210"/>
            <a:ext cx="3937151" cy="2447628"/>
          </a:xfrm>
        </p:spPr>
        <p:txBody>
          <a:bodyPr/>
          <a:lstStyle/>
          <a:p>
            <a:pPr>
              <a:buClr>
                <a:schemeClr val="accent1"/>
              </a:buClr>
              <a:buFont typeface="Arial"/>
              <a:buChar char="•"/>
            </a:pPr>
            <a:r>
              <a:rPr lang="en-US" sz="1800" dirty="0"/>
              <a:t>Role of Banks?</a:t>
            </a:r>
          </a:p>
          <a:p>
            <a:pPr>
              <a:buClr>
                <a:schemeClr val="accent1"/>
              </a:buClr>
              <a:buFont typeface="Arial"/>
              <a:buChar char="•"/>
            </a:pPr>
            <a:r>
              <a:rPr lang="en-US" sz="1800" dirty="0"/>
              <a:t>Role of CPAs as Credit Advisors?</a:t>
            </a:r>
          </a:p>
          <a:p>
            <a:pPr>
              <a:buClr>
                <a:schemeClr val="accent1"/>
              </a:buClr>
              <a:buFont typeface="Arial"/>
              <a:buChar char="•"/>
            </a:pPr>
            <a:r>
              <a:rPr lang="en-US" sz="1800" dirty="0"/>
              <a:t>Financial Statements?</a:t>
            </a:r>
          </a:p>
          <a:p>
            <a:pPr>
              <a:buClr>
                <a:schemeClr val="accent1"/>
              </a:buClr>
              <a:buFont typeface="Arial"/>
              <a:buChar char="•"/>
            </a:pPr>
            <a:r>
              <a:rPr lang="en-US" sz="1800" dirty="0"/>
              <a:t>Benchmarking and analysis?</a:t>
            </a:r>
          </a:p>
          <a:p>
            <a:pPr>
              <a:buClr>
                <a:schemeClr val="accent1"/>
              </a:buClr>
              <a:buFont typeface="Arial"/>
              <a:buChar char="•"/>
            </a:pPr>
            <a:r>
              <a:rPr lang="en-US" sz="1800" dirty="0"/>
              <a:t>Personal investments?</a:t>
            </a:r>
          </a:p>
        </p:txBody>
      </p:sp>
      <p:pic>
        <p:nvPicPr>
          <p:cNvPr id="6" name="Picture 5"/>
          <p:cNvPicPr>
            <a:picLocks noChangeAspect="1"/>
          </p:cNvPicPr>
          <p:nvPr/>
        </p:nvPicPr>
        <p:blipFill rotWithShape="1">
          <a:blip r:embed="rId3"/>
          <a:srcRect b="1612"/>
          <a:stretch/>
        </p:blipFill>
        <p:spPr>
          <a:xfrm>
            <a:off x="4241297" y="851027"/>
            <a:ext cx="3966537" cy="3156618"/>
          </a:xfrm>
          <a:prstGeom prst="rect">
            <a:avLst/>
          </a:prstGeom>
          <a:ln w="127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3449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pPr>
              <a:lnSpc>
                <a:spcPct val="100000"/>
              </a:lnSpc>
            </a:pPr>
            <a:r>
              <a:rPr lang="en-US" sz="4400" dirty="0" smtClean="0"/>
              <a:t>How to Identify Disruptive </a:t>
            </a:r>
            <a:r>
              <a:rPr lang="en-US" sz="4400" dirty="0"/>
              <a:t>Technologies</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83277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txBox="1">
            <a:spLocks/>
          </p:cNvSpPr>
          <p:nvPr/>
        </p:nvSpPr>
        <p:spPr>
          <a:xfrm>
            <a:off x="-142098" y="1333531"/>
            <a:ext cx="5360195" cy="76751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75" dirty="0">
                <a:solidFill>
                  <a:srgbClr val="365EBF"/>
                </a:solidFill>
                <a:latin typeface="Impact" panose="020B0806030902050204" pitchFamily="34" charset="0"/>
              </a:rPr>
              <a:t>Transparency</a:t>
            </a:r>
          </a:p>
        </p:txBody>
      </p:sp>
      <p:graphicFrame>
        <p:nvGraphicFramePr>
          <p:cNvPr id="4" name="Diagram 3"/>
          <p:cNvGraphicFramePr/>
          <p:nvPr>
            <p:extLst>
              <p:ext uri="{D42A27DB-BD31-4B8C-83A1-F6EECF244321}">
                <p14:modId xmlns:p14="http://schemas.microsoft.com/office/powerpoint/2010/main" val="3557195836"/>
              </p:ext>
            </p:extLst>
          </p:nvPr>
        </p:nvGraphicFramePr>
        <p:xfrm>
          <a:off x="2998636" y="1251945"/>
          <a:ext cx="6805713" cy="2599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duotone>
              <a:schemeClr val="accent6">
                <a:shade val="45000"/>
                <a:satMod val="135000"/>
              </a:schemeClr>
              <a:prstClr val="white"/>
            </a:duotone>
          </a:blip>
          <a:stretch>
            <a:fillRect/>
          </a:stretch>
        </p:blipFill>
        <p:spPr>
          <a:xfrm>
            <a:off x="5796420" y="2197925"/>
            <a:ext cx="1201140" cy="900855"/>
          </a:xfrm>
          <a:prstGeom prst="rect">
            <a:avLst/>
          </a:prstGeom>
          <a:solidFill>
            <a:schemeClr val="accent4">
              <a:lumMod val="75000"/>
            </a:schemeClr>
          </a:solidFill>
        </p:spPr>
      </p:pic>
    </p:spTree>
    <p:extLst>
      <p:ext uri="{BB962C8B-B14F-4D97-AF65-F5344CB8AC3E}">
        <p14:creationId xmlns:p14="http://schemas.microsoft.com/office/powerpoint/2010/main" val="2255558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8 Strong Indicators</a:t>
            </a:r>
            <a:endParaRPr lang="en-US" dirty="0"/>
          </a:p>
        </p:txBody>
      </p:sp>
      <p:sp>
        <p:nvSpPr>
          <p:cNvPr id="2" name="Text Placeholder 1"/>
          <p:cNvSpPr>
            <a:spLocks noGrp="1"/>
          </p:cNvSpPr>
          <p:nvPr>
            <p:ph idx="1"/>
          </p:nvPr>
        </p:nvSpPr>
        <p:spPr>
          <a:xfrm>
            <a:off x="420536" y="1285875"/>
            <a:ext cx="7886700" cy="2855178"/>
          </a:xfrm>
        </p:spPr>
        <p:txBody>
          <a:bodyPr/>
          <a:lstStyle/>
          <a:p>
            <a:pPr marL="342900" indent="-342900">
              <a:lnSpc>
                <a:spcPct val="114000"/>
              </a:lnSpc>
              <a:spcBef>
                <a:spcPts val="0"/>
              </a:spcBef>
              <a:buClr>
                <a:schemeClr val="accent1"/>
              </a:buClr>
              <a:buFont typeface="+mj-lt"/>
              <a:buAutoNum type="arabicPeriod"/>
            </a:pPr>
            <a:r>
              <a:rPr lang="en-US" sz="1800" dirty="0"/>
              <a:t>Ratio of expenditures -- Legal to Tech</a:t>
            </a:r>
          </a:p>
          <a:p>
            <a:pPr marL="342900" indent="-342900">
              <a:lnSpc>
                <a:spcPct val="114000"/>
              </a:lnSpc>
              <a:spcBef>
                <a:spcPts val="0"/>
              </a:spcBef>
              <a:buClr>
                <a:schemeClr val="accent1"/>
              </a:buClr>
              <a:buFont typeface="+mj-lt"/>
              <a:buAutoNum type="arabicPeriod"/>
            </a:pPr>
            <a:r>
              <a:rPr lang="en-US" sz="1800" dirty="0"/>
              <a:t>Governmental involvement</a:t>
            </a:r>
          </a:p>
          <a:p>
            <a:pPr marL="342900" indent="-342900">
              <a:lnSpc>
                <a:spcPct val="114000"/>
              </a:lnSpc>
              <a:spcBef>
                <a:spcPts val="0"/>
              </a:spcBef>
              <a:buClr>
                <a:schemeClr val="accent1"/>
              </a:buClr>
              <a:buFont typeface="+mj-lt"/>
              <a:buAutoNum type="arabicPeriod"/>
            </a:pPr>
            <a:r>
              <a:rPr lang="en-US" sz="1800" dirty="0"/>
              <a:t>Excessive resistance --- mockery</a:t>
            </a:r>
          </a:p>
          <a:p>
            <a:pPr marL="342900" indent="-342900">
              <a:lnSpc>
                <a:spcPct val="114000"/>
              </a:lnSpc>
              <a:spcBef>
                <a:spcPts val="0"/>
              </a:spcBef>
              <a:buClr>
                <a:schemeClr val="accent1"/>
              </a:buClr>
              <a:buFont typeface="+mj-lt"/>
              <a:buAutoNum type="arabicPeriod"/>
            </a:pPr>
            <a:r>
              <a:rPr lang="en-US" sz="1800" dirty="0"/>
              <a:t>Generational differentiation</a:t>
            </a:r>
          </a:p>
          <a:p>
            <a:pPr marL="342900" indent="-342900">
              <a:lnSpc>
                <a:spcPct val="114000"/>
              </a:lnSpc>
              <a:spcBef>
                <a:spcPts val="0"/>
              </a:spcBef>
              <a:buClr>
                <a:schemeClr val="accent1"/>
              </a:buClr>
              <a:buFont typeface="+mj-lt"/>
              <a:buAutoNum type="arabicPeriod"/>
            </a:pPr>
            <a:r>
              <a:rPr lang="en-US" sz="1800" dirty="0"/>
              <a:t>Huge efficiencies</a:t>
            </a:r>
          </a:p>
          <a:p>
            <a:pPr marL="342900" indent="-342900">
              <a:lnSpc>
                <a:spcPct val="114000"/>
              </a:lnSpc>
              <a:spcBef>
                <a:spcPts val="0"/>
              </a:spcBef>
              <a:buClr>
                <a:schemeClr val="accent1"/>
              </a:buClr>
              <a:buFont typeface="+mj-lt"/>
              <a:buAutoNum type="arabicPeriod"/>
            </a:pPr>
            <a:r>
              <a:rPr lang="en-US" sz="1800" dirty="0"/>
              <a:t>Protectionism</a:t>
            </a:r>
          </a:p>
          <a:p>
            <a:pPr marL="342900" indent="-342900">
              <a:lnSpc>
                <a:spcPct val="114000"/>
              </a:lnSpc>
              <a:spcBef>
                <a:spcPts val="0"/>
              </a:spcBef>
              <a:buClr>
                <a:schemeClr val="accent1"/>
              </a:buClr>
              <a:buFont typeface="+mj-lt"/>
              <a:buAutoNum type="arabicPeriod"/>
            </a:pPr>
            <a:r>
              <a:rPr lang="en-US" sz="1800" dirty="0"/>
              <a:t>First or early mover(s) soon copied by others</a:t>
            </a:r>
          </a:p>
          <a:p>
            <a:pPr marL="342900" indent="-342900">
              <a:lnSpc>
                <a:spcPct val="114000"/>
              </a:lnSpc>
              <a:spcBef>
                <a:spcPts val="0"/>
              </a:spcBef>
              <a:buClr>
                <a:schemeClr val="accent1"/>
              </a:buClr>
              <a:buFont typeface="+mj-lt"/>
              <a:buAutoNum type="arabicPeriod"/>
            </a:pPr>
            <a:r>
              <a:rPr lang="en-US" sz="1800" dirty="0"/>
              <a:t>Who benefits?</a:t>
            </a:r>
          </a:p>
        </p:txBody>
      </p:sp>
    </p:spTree>
    <p:extLst>
      <p:ext uri="{BB962C8B-B14F-4D97-AF65-F5344CB8AC3E}">
        <p14:creationId xmlns:p14="http://schemas.microsoft.com/office/powerpoint/2010/main" val="113767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69696"/>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69696"/>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69696"/>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Autofit/>
          </a:bodyPr>
          <a:lstStyle/>
          <a:p>
            <a:r>
              <a:rPr lang="en-US" sz="2400" dirty="0" smtClean="0"/>
              <a:t>Start with Strategy</a:t>
            </a:r>
            <a:endParaRPr lang="en-US" sz="2400" dirty="0"/>
          </a:p>
          <a:p>
            <a:r>
              <a:rPr lang="en-US" sz="2400" dirty="0" smtClean="0"/>
              <a:t>Disruption &amp; CPA’s</a:t>
            </a:r>
            <a:endParaRPr lang="en-US" sz="2400" dirty="0"/>
          </a:p>
          <a:p>
            <a:r>
              <a:rPr lang="en-US" sz="2400" dirty="0" smtClean="0"/>
              <a:t>Internet of Things</a:t>
            </a:r>
            <a:endParaRPr lang="en-US" sz="2400" dirty="0"/>
          </a:p>
          <a:p>
            <a:r>
              <a:rPr lang="en-US" sz="2400" dirty="0" smtClean="0"/>
              <a:t>How to Identify Disruptive Technology</a:t>
            </a:r>
            <a:endParaRPr lang="en-US" sz="2400" dirty="0"/>
          </a:p>
        </p:txBody>
      </p:sp>
      <p:sp>
        <p:nvSpPr>
          <p:cNvPr id="4" name="Slide Number Placeholder 3"/>
          <p:cNvSpPr>
            <a:spLocks noGrp="1"/>
          </p:cNvSpPr>
          <p:nvPr>
            <p:ph type="sldNum" sz="quarter" idx="12"/>
          </p:nvPr>
        </p:nvSpPr>
        <p:spPr>
          <a:prstGeom prst="rect">
            <a:avLst/>
          </a:prstGeom>
        </p:spPr>
        <p:txBody>
          <a:bodyPr/>
          <a:lstStyle/>
          <a:p>
            <a:fld id="{75C5847C-E2BB-8349-BE19-ACDA8EAA559E}" type="slidenum">
              <a:rPr lang="en-US" smtClean="0"/>
              <a:t>4</a:t>
            </a:fld>
            <a:endParaRPr lang="en-US"/>
          </a:p>
        </p:txBody>
      </p:sp>
    </p:spTree>
    <p:extLst>
      <p:ext uri="{BB962C8B-B14F-4D97-AF65-F5344CB8AC3E}">
        <p14:creationId xmlns:p14="http://schemas.microsoft.com/office/powerpoint/2010/main" val="33756422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 What Changes After Uber as an Example?</a:t>
            </a:r>
            <a:endParaRPr lang="en-US" dirty="0"/>
          </a:p>
        </p:txBody>
      </p:sp>
      <p:sp>
        <p:nvSpPr>
          <p:cNvPr id="5" name="Text Placeholder 6"/>
          <p:cNvSpPr txBox="1">
            <a:spLocks/>
          </p:cNvSpPr>
          <p:nvPr/>
        </p:nvSpPr>
        <p:spPr>
          <a:xfrm>
            <a:off x="556596" y="1478758"/>
            <a:ext cx="4043363" cy="237986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buClr>
                <a:schemeClr val="accent1"/>
              </a:buClr>
              <a:buFont typeface="+mj-lt"/>
              <a:buAutoNum type="arabicPeriod"/>
            </a:pPr>
            <a:r>
              <a:rPr lang="en-US" sz="1950" dirty="0"/>
              <a:t>Technology enables massive competition</a:t>
            </a:r>
          </a:p>
          <a:p>
            <a:pPr marL="385763" indent="-385763">
              <a:buClr>
                <a:schemeClr val="accent1"/>
              </a:buClr>
              <a:buFont typeface="+mj-lt"/>
              <a:buAutoNum type="arabicPeriod"/>
            </a:pPr>
            <a:r>
              <a:rPr lang="en-US" sz="1950" dirty="0"/>
              <a:t>Centralized regulation disappears</a:t>
            </a:r>
          </a:p>
          <a:p>
            <a:pPr marL="385763" indent="-385763">
              <a:buClr>
                <a:schemeClr val="accent1"/>
              </a:buClr>
              <a:buFont typeface="+mj-lt"/>
              <a:buAutoNum type="arabicPeriod"/>
            </a:pPr>
            <a:r>
              <a:rPr lang="en-US" sz="1950" dirty="0"/>
              <a:t>Fewer cars?</a:t>
            </a:r>
          </a:p>
          <a:p>
            <a:pPr marL="385763" indent="-385763">
              <a:buClr>
                <a:schemeClr val="accent1"/>
              </a:buClr>
              <a:buFont typeface="+mj-lt"/>
              <a:buAutoNum type="arabicPeriod"/>
            </a:pPr>
            <a:r>
              <a:rPr lang="en-US" sz="1950" dirty="0"/>
              <a:t>Fewer parking lots</a:t>
            </a:r>
          </a:p>
          <a:p>
            <a:pPr marL="385763" indent="-385763">
              <a:buClr>
                <a:schemeClr val="accent1"/>
              </a:buClr>
              <a:buFont typeface="+mj-lt"/>
              <a:buAutoNum type="arabicPeriod"/>
            </a:pPr>
            <a:r>
              <a:rPr lang="en-US" sz="1950" dirty="0"/>
              <a:t>Less congestion</a:t>
            </a:r>
          </a:p>
          <a:p>
            <a:pPr marL="385763" indent="-385763">
              <a:buClr>
                <a:schemeClr val="accent1"/>
              </a:buClr>
              <a:buFont typeface="+mj-lt"/>
              <a:buAutoNum type="arabicPeriod"/>
            </a:pPr>
            <a:r>
              <a:rPr lang="en-US" sz="1950" dirty="0"/>
              <a:t>Better safety</a:t>
            </a:r>
          </a:p>
          <a:p>
            <a:pPr marL="385763" indent="-385763">
              <a:buClr>
                <a:schemeClr val="accent1"/>
              </a:buClr>
              <a:buFont typeface="+mj-lt"/>
              <a:buAutoNum type="arabicPeriod"/>
            </a:pPr>
            <a:r>
              <a:rPr lang="en-US" sz="1950" dirty="0"/>
              <a:t>More productive time</a:t>
            </a:r>
          </a:p>
        </p:txBody>
      </p:sp>
      <p:sp>
        <p:nvSpPr>
          <p:cNvPr id="6" name="Text Placeholder 6"/>
          <p:cNvSpPr txBox="1">
            <a:spLocks/>
          </p:cNvSpPr>
          <p:nvPr/>
        </p:nvSpPr>
        <p:spPr>
          <a:xfrm>
            <a:off x="4334937" y="1523485"/>
            <a:ext cx="4043363" cy="23351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buClr>
                <a:schemeClr val="accent1"/>
              </a:buClr>
              <a:buFont typeface="+mj-lt"/>
              <a:buAutoNum type="arabicPeriod" startAt="8"/>
            </a:pPr>
            <a:r>
              <a:rPr lang="en-US" sz="1700" dirty="0"/>
              <a:t>Cost of trucking falls – logistics become cheaper</a:t>
            </a:r>
          </a:p>
          <a:p>
            <a:pPr marL="385763" indent="-385763">
              <a:buClr>
                <a:schemeClr val="accent1"/>
              </a:buClr>
              <a:buFont typeface="+mj-lt"/>
              <a:buAutoNum type="arabicPeriod" startAt="8"/>
            </a:pPr>
            <a:r>
              <a:rPr lang="en-US" sz="1700" dirty="0"/>
              <a:t>Fewer hotels?</a:t>
            </a:r>
          </a:p>
          <a:p>
            <a:pPr marL="385763" indent="-385763">
              <a:buClr>
                <a:schemeClr val="accent1"/>
              </a:buClr>
              <a:buFont typeface="+mj-lt"/>
              <a:buAutoNum type="arabicPeriod" startAt="8"/>
            </a:pPr>
            <a:r>
              <a:rPr lang="en-US" sz="1700" dirty="0"/>
              <a:t>Fewer full time jobs / more part time?</a:t>
            </a:r>
          </a:p>
          <a:p>
            <a:pPr marL="385763" indent="-385763">
              <a:buClr>
                <a:schemeClr val="accent1"/>
              </a:buClr>
              <a:buFont typeface="+mj-lt"/>
              <a:buAutoNum type="arabicPeriod" startAt="8"/>
            </a:pPr>
            <a:r>
              <a:rPr lang="en-US" sz="1700" dirty="0"/>
              <a:t>On demand delivery becomes standard – fewer bicycle messengers</a:t>
            </a:r>
          </a:p>
          <a:p>
            <a:pPr marL="385763" indent="-385763">
              <a:buClr>
                <a:schemeClr val="accent1"/>
              </a:buClr>
              <a:buFont typeface="+mj-lt"/>
              <a:buAutoNum type="arabicPeriod" startAt="8"/>
            </a:pPr>
            <a:r>
              <a:rPr lang="en-US" sz="1700" dirty="0"/>
              <a:t>Surge availability</a:t>
            </a:r>
          </a:p>
        </p:txBody>
      </p:sp>
    </p:spTree>
    <p:extLst>
      <p:ext uri="{BB962C8B-B14F-4D97-AF65-F5344CB8AC3E}">
        <p14:creationId xmlns:p14="http://schemas.microsoft.com/office/powerpoint/2010/main" val="2196112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500" dirty="0"/>
              <a:t>Summary</a:t>
            </a:r>
          </a:p>
        </p:txBody>
      </p:sp>
      <p:sp>
        <p:nvSpPr>
          <p:cNvPr id="3" name="Content Placeholder 2"/>
          <p:cNvSpPr>
            <a:spLocks noGrp="1"/>
          </p:cNvSpPr>
          <p:nvPr>
            <p:ph idx="1"/>
          </p:nvPr>
        </p:nvSpPr>
        <p:spPr>
          <a:xfrm>
            <a:off x="338670" y="1279430"/>
            <a:ext cx="7755467" cy="3302576"/>
          </a:xfrm>
        </p:spPr>
        <p:txBody>
          <a:bodyPr/>
          <a:lstStyle/>
          <a:p>
            <a:r>
              <a:rPr lang="en-US" b="1" dirty="0">
                <a:solidFill>
                  <a:prstClr val="black"/>
                </a:solidFill>
                <a:latin typeface="Arial" panose="020B0604020202020204" pitchFamily="34" charset="0"/>
                <a:cs typeface="Arial" panose="020B0604020202020204" pitchFamily="34" charset="0"/>
              </a:rPr>
              <a:t>The Fast </a:t>
            </a:r>
            <a:r>
              <a:rPr lang="en-US" b="1" dirty="0" smtClean="0">
                <a:solidFill>
                  <a:prstClr val="black"/>
                </a:solidFill>
                <a:latin typeface="Arial" panose="020B0604020202020204" pitchFamily="34" charset="0"/>
                <a:cs typeface="Arial" panose="020B0604020202020204" pitchFamily="34" charset="0"/>
              </a:rPr>
              <a:t>Future</a:t>
            </a:r>
          </a:p>
          <a:p>
            <a:r>
              <a:rPr lang="en-US" b="1" i="1" dirty="0" smtClean="0">
                <a:solidFill>
                  <a:prstClr val="black"/>
                </a:solidFill>
                <a:latin typeface="Arial" panose="020B0604020202020204" pitchFamily="34" charset="0"/>
                <a:cs typeface="Arial" panose="020B0604020202020204" pitchFamily="34" charset="0"/>
              </a:rPr>
              <a:t>“</a:t>
            </a:r>
            <a:r>
              <a:rPr lang="en-US" b="1" i="1" dirty="0" err="1" smtClean="0">
                <a:solidFill>
                  <a:prstClr val="black"/>
                </a:solidFill>
                <a:latin typeface="Arial" panose="020B0604020202020204" pitchFamily="34" charset="0"/>
                <a:cs typeface="Arial" panose="020B0604020202020204" pitchFamily="34" charset="0"/>
              </a:rPr>
              <a:t>Templosion</a:t>
            </a:r>
            <a:r>
              <a:rPr lang="en-US" b="1" i="1" dirty="0" smtClean="0">
                <a:solidFill>
                  <a:prstClr val="black"/>
                </a:solidFill>
                <a:latin typeface="Arial" panose="020B0604020202020204" pitchFamily="34" charset="0"/>
                <a:cs typeface="Arial" panose="020B0604020202020204" pitchFamily="34" charset="0"/>
              </a:rPr>
              <a:t>”</a:t>
            </a:r>
            <a:endParaRPr lang="en-US" b="1" i="1" dirty="0">
              <a:solidFill>
                <a:prstClr val="black"/>
              </a:solidFill>
              <a:latin typeface="Arial" panose="020B0604020202020204" pitchFamily="34" charset="0"/>
              <a:cs typeface="Arial" panose="020B0604020202020204" pitchFamily="34" charset="0"/>
            </a:endParaRPr>
          </a:p>
          <a:p>
            <a:r>
              <a:rPr lang="en-US" b="1" dirty="0" smtClean="0">
                <a:solidFill>
                  <a:prstClr val="black"/>
                </a:solidFill>
                <a:latin typeface="Arial" panose="020B0604020202020204" pitchFamily="34" charset="0"/>
                <a:cs typeface="Arial" panose="020B0604020202020204" pitchFamily="34" charset="0"/>
              </a:rPr>
              <a:t>Recognizing </a:t>
            </a:r>
            <a:r>
              <a:rPr lang="en-US" b="1" dirty="0">
                <a:solidFill>
                  <a:prstClr val="black"/>
                </a:solidFill>
                <a:latin typeface="Arial" panose="020B0604020202020204" pitchFamily="34" charset="0"/>
                <a:cs typeface="Arial" panose="020B0604020202020204" pitchFamily="34" charset="0"/>
              </a:rPr>
              <a:t>Disruptive </a:t>
            </a:r>
            <a:r>
              <a:rPr lang="en-US" b="1" dirty="0" smtClean="0">
                <a:solidFill>
                  <a:prstClr val="black"/>
                </a:solidFill>
                <a:latin typeface="Arial" panose="020B0604020202020204" pitchFamily="34" charset="0"/>
                <a:cs typeface="Arial" panose="020B0604020202020204" pitchFamily="34" charset="0"/>
              </a:rPr>
              <a:t>Technologies</a:t>
            </a:r>
          </a:p>
          <a:p>
            <a:r>
              <a:rPr lang="en-US" b="1" dirty="0" smtClean="0">
                <a:solidFill>
                  <a:prstClr val="black"/>
                </a:solidFill>
                <a:latin typeface="Arial" panose="020B0604020202020204" pitchFamily="34" charset="0"/>
                <a:cs typeface="Arial" panose="020B0604020202020204" pitchFamily="34" charset="0"/>
              </a:rPr>
              <a:t>Significant </a:t>
            </a:r>
            <a:r>
              <a:rPr lang="en-US" b="1" dirty="0">
                <a:solidFill>
                  <a:prstClr val="black"/>
                </a:solidFill>
                <a:latin typeface="Arial" panose="020B0604020202020204" pitchFamily="34" charset="0"/>
                <a:cs typeface="Arial" panose="020B0604020202020204" pitchFamily="34" charset="0"/>
              </a:rPr>
              <a:t>Areas of </a:t>
            </a:r>
            <a:r>
              <a:rPr lang="en-US" b="1" dirty="0" smtClean="0">
                <a:solidFill>
                  <a:prstClr val="black"/>
                </a:solidFill>
                <a:latin typeface="Arial" panose="020B0604020202020204" pitchFamily="34" charset="0"/>
                <a:cs typeface="Arial" panose="020B0604020202020204" pitchFamily="34" charset="0"/>
              </a:rPr>
              <a:t>Change</a:t>
            </a:r>
          </a:p>
          <a:p>
            <a:r>
              <a:rPr lang="en-US" b="1" dirty="0" smtClean="0">
                <a:solidFill>
                  <a:prstClr val="black"/>
                </a:solidFill>
                <a:latin typeface="Arial" panose="020B0604020202020204" pitchFamily="34" charset="0"/>
                <a:cs typeface="Arial" panose="020B0604020202020204" pitchFamily="34" charset="0"/>
              </a:rPr>
              <a:t>Think of how this will better prepare your business for success</a:t>
            </a:r>
            <a:endParaRPr lang="en-US" b="1" dirty="0">
              <a:solidFill>
                <a:prstClr val="black"/>
              </a:solidFill>
              <a:latin typeface="Arial" panose="020B0604020202020204" pitchFamily="34" charset="0"/>
              <a:cs typeface="Arial" panose="020B0604020202020204" pitchFamily="34" charset="0"/>
            </a:endParaRPr>
          </a:p>
          <a:p>
            <a:endParaRPr lang="en-US" b="1" dirty="0">
              <a:solidFill>
                <a:prstClr val="black"/>
              </a:solidFill>
              <a:latin typeface="Arial" panose="020B0604020202020204" pitchFamily="34" charset="0"/>
              <a:cs typeface="Arial" panose="020B0604020202020204" pitchFamily="34" charset="0"/>
            </a:endParaRPr>
          </a:p>
          <a:p>
            <a:endParaRPr lang="en-US" b="1" dirty="0">
              <a:solidFill>
                <a:prstClr val="black"/>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92094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fontScale="92500"/>
          </a:bodyPr>
          <a:lstStyle/>
          <a:p>
            <a:r>
              <a:rPr lang="en-US" dirty="0" smtClean="0"/>
              <a:t>CPA of the Future Study</a:t>
            </a:r>
          </a:p>
          <a:p>
            <a:pPr lvl="1"/>
            <a:r>
              <a:rPr lang="en-US" dirty="0" smtClean="0">
                <a:hlinkClick r:id="rId2"/>
              </a:rPr>
              <a:t>www.CPA.com/Future-Ready-CPA</a:t>
            </a:r>
            <a:endParaRPr lang="en-US" dirty="0" smtClean="0"/>
          </a:p>
          <a:p>
            <a:pPr lvl="1"/>
            <a:endParaRPr lang="en-US" dirty="0"/>
          </a:p>
          <a:p>
            <a:r>
              <a:rPr lang="en-US" dirty="0" smtClean="0"/>
              <a:t>Digital CPA Webcast – July 16, 2015 </a:t>
            </a:r>
          </a:p>
          <a:p>
            <a:pPr lvl="1"/>
            <a:r>
              <a:rPr lang="en-US" dirty="0" smtClean="0"/>
              <a:t>“2 Emerging areas for Trusted Business Advisors”</a:t>
            </a:r>
          </a:p>
          <a:p>
            <a:pPr lvl="1"/>
            <a:r>
              <a:rPr lang="en-US" dirty="0" smtClean="0"/>
              <a:t>Registration opening shortly on CPA.com/Digital-CPA</a:t>
            </a:r>
          </a:p>
          <a:p>
            <a:pPr lvl="1"/>
            <a:endParaRPr lang="en-US" dirty="0"/>
          </a:p>
          <a:p>
            <a:r>
              <a:rPr lang="en-US" dirty="0"/>
              <a:t>“Accounting Services - Harnessing the Power of the Cloud”</a:t>
            </a:r>
          </a:p>
          <a:p>
            <a:pPr lvl="1"/>
            <a:r>
              <a:rPr lang="en-US" dirty="0"/>
              <a:t>Dr. Geoffrey Moore</a:t>
            </a:r>
          </a:p>
          <a:p>
            <a:pPr lvl="1"/>
            <a:r>
              <a:rPr lang="en-US" dirty="0">
                <a:hlinkClick r:id="rId3"/>
              </a:rPr>
              <a:t>http://www.cpa.com/whitepapers/accounting-services-harness-power-cloud</a:t>
            </a:r>
            <a:r>
              <a:rPr lang="en-US" dirty="0"/>
              <a:t> </a:t>
            </a:r>
          </a:p>
          <a:p>
            <a:pPr lvl="1"/>
            <a:endParaRPr lang="en-US" dirty="0"/>
          </a:p>
          <a:p>
            <a:r>
              <a:rPr lang="en-US" dirty="0"/>
              <a:t>“Model of Success” </a:t>
            </a:r>
          </a:p>
          <a:p>
            <a:pPr lvl="1"/>
            <a:r>
              <a:rPr lang="en-US" dirty="0"/>
              <a:t>Jeff Drew, Journal of Accountancy</a:t>
            </a:r>
          </a:p>
          <a:p>
            <a:pPr lvl="1"/>
            <a:r>
              <a:rPr lang="en-US" dirty="0">
                <a:hlinkClick r:id="rId4"/>
              </a:rPr>
              <a:t>http://www.journalofaccountancy.com/issues/2015/apr/accounting-firm-business-models.html</a:t>
            </a:r>
            <a:r>
              <a:rPr lang="en-US" dirty="0"/>
              <a:t> </a:t>
            </a:r>
          </a:p>
          <a:p>
            <a:endParaRPr lang="en-US" dirty="0" smtClean="0"/>
          </a:p>
          <a:p>
            <a:pPr lvl="1"/>
            <a:endParaRPr lang="en-US" dirty="0"/>
          </a:p>
          <a:p>
            <a:endParaRPr lang="en-US" dirty="0"/>
          </a:p>
        </p:txBody>
      </p:sp>
      <p:sp>
        <p:nvSpPr>
          <p:cNvPr id="4" name="Slide Number Placeholder 3"/>
          <p:cNvSpPr>
            <a:spLocks noGrp="1"/>
          </p:cNvSpPr>
          <p:nvPr>
            <p:ph type="sldNum" sz="quarter" idx="12"/>
          </p:nvPr>
        </p:nvSpPr>
        <p:spPr/>
        <p:txBody>
          <a:bodyPr/>
          <a:lstStyle/>
          <a:p>
            <a:fld id="{75C5847C-E2BB-8349-BE19-ACDA8EAA559E}" type="slidenum">
              <a:rPr lang="en-US" smtClean="0"/>
              <a:t>42</a:t>
            </a:fld>
            <a:endParaRPr lang="en-US"/>
          </a:p>
        </p:txBody>
      </p:sp>
    </p:spTree>
    <p:extLst>
      <p:ext uri="{BB962C8B-B14F-4D97-AF65-F5344CB8AC3E}">
        <p14:creationId xmlns:p14="http://schemas.microsoft.com/office/powerpoint/2010/main" val="781525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9333" y="771228"/>
            <a:ext cx="3120737" cy="4038600"/>
          </a:xfrm>
          <a:prstGeom prst="rect">
            <a:avLst/>
          </a:prstGeom>
          <a:ln>
            <a:solidFill>
              <a:schemeClr val="tx1"/>
            </a:solidFill>
          </a:ln>
          <a:effectLst>
            <a:outerShdw blurRad="50800" dist="38100" dir="2700000" algn="tl" rotWithShape="0">
              <a:prstClr val="black">
                <a:alpha val="40000"/>
              </a:prstClr>
            </a:outerShdw>
          </a:effectLst>
        </p:spPr>
      </p:pic>
      <p:grpSp>
        <p:nvGrpSpPr>
          <p:cNvPr id="2" name="Group 1"/>
          <p:cNvGrpSpPr/>
          <p:nvPr/>
        </p:nvGrpSpPr>
        <p:grpSpPr>
          <a:xfrm>
            <a:off x="4803786" y="762347"/>
            <a:ext cx="3120737" cy="4038600"/>
            <a:chOff x="4803782" y="762347"/>
            <a:chExt cx="3120737" cy="403860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3782" y="762347"/>
              <a:ext cx="3120737" cy="403860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4903679" y="1930997"/>
              <a:ext cx="2706859" cy="484674"/>
            </a:xfrm>
            <a:prstGeom prst="rect">
              <a:avLst/>
            </a:prstGeom>
          </p:spPr>
        </p:pic>
      </p:grpSp>
      <p:sp>
        <p:nvSpPr>
          <p:cNvPr id="6" name="Title 2"/>
          <p:cNvSpPr txBox="1">
            <a:spLocks/>
          </p:cNvSpPr>
          <p:nvPr/>
        </p:nvSpPr>
        <p:spPr>
          <a:xfrm>
            <a:off x="4" y="273647"/>
            <a:ext cx="4896197" cy="479821"/>
          </a:xfrm>
          <a:prstGeom prst="rect">
            <a:avLst/>
          </a:prstGeom>
        </p:spPr>
        <p:txBody>
          <a:bodyPr>
            <a:normAutofit lnSpcReduction="10000"/>
          </a:bodyPr>
          <a:lstStyle>
            <a:lvl1pPr algn="l" defTabSz="457200" rtl="0" eaLnBrk="1" latinLnBrk="0" hangingPunct="1">
              <a:lnSpc>
                <a:spcPct val="80000"/>
              </a:lnSpc>
              <a:spcBef>
                <a:spcPct val="0"/>
              </a:spcBef>
              <a:buNone/>
              <a:defRPr sz="3200" b="0" i="0" kern="1200" baseline="0">
                <a:solidFill>
                  <a:schemeClr val="tx1"/>
                </a:solidFill>
                <a:latin typeface="Impact"/>
                <a:ea typeface="+mj-ea"/>
                <a:cs typeface="Impact"/>
              </a:defRPr>
            </a:lvl1pPr>
          </a:lstStyle>
          <a:p>
            <a:pPr algn="ctr"/>
            <a:r>
              <a:rPr lang="en-US" dirty="0" smtClean="0"/>
              <a:t>Your Feedback Needed</a:t>
            </a:r>
            <a:endParaRPr lang="en-US" dirty="0"/>
          </a:p>
        </p:txBody>
      </p:sp>
      <p:sp>
        <p:nvSpPr>
          <p:cNvPr id="8" name="Rounded Rectangle 7"/>
          <p:cNvSpPr/>
          <p:nvPr/>
        </p:nvSpPr>
        <p:spPr>
          <a:xfrm>
            <a:off x="5010916" y="2018995"/>
            <a:ext cx="1565453" cy="256032"/>
          </a:xfrm>
          <a:prstGeom prst="round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201279" y="4774168"/>
            <a:ext cx="2557345"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hlinkClick r:id="rId5"/>
              </a:rPr>
              <a:t>go.trustradius.com/cpa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0578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59259E-6 L -0.21128 -2.59259E-6 " pathEditMode="relative" rAng="0" ptsTypes="AA">
                                      <p:cBhvr>
                                        <p:cTn id="6" dur="2000" fill="hold"/>
                                        <p:tgtEl>
                                          <p:spTgt spid="4"/>
                                        </p:tgtEl>
                                        <p:attrNameLst>
                                          <p:attrName>ppt_x</p:attrName>
                                          <p:attrName>ppt_y</p:attrName>
                                        </p:attrNameLst>
                                      </p:cBhvr>
                                      <p:rCtr x="-10573" y="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childTnLst>
                          </p:cTn>
                        </p:par>
                        <p:par>
                          <p:cTn id="11" fill="hold">
                            <p:stCondLst>
                              <p:cond delay="2750"/>
                            </p:stCondLst>
                            <p:childTnLst>
                              <p:par>
                                <p:cTn id="12" presetID="16" presetClass="entr" presetSubtype="21" fill="hold" grpId="0" nodeType="after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7754112" cy="859536"/>
          </a:xfrm>
          <a:prstGeom prst="rect">
            <a:avLst/>
          </a:prstGeom>
          <a:noFill/>
        </p:spPr>
        <p:txBody>
          <a:bodyPr/>
          <a:lstStyle/>
          <a:p>
            <a:r>
              <a:rPr lang="en-US" sz="2700" dirty="0">
                <a:solidFill>
                  <a:schemeClr val="tx1"/>
                </a:solidFill>
              </a:rPr>
              <a:t>Join Us for Our Next </a:t>
            </a:r>
            <a:r>
              <a:rPr lang="en-US" sz="2700" dirty="0" smtClean="0">
                <a:solidFill>
                  <a:schemeClr val="tx1"/>
                </a:solidFill>
              </a:rPr>
              <a:t>Roadmap Workshop</a:t>
            </a:r>
            <a:r>
              <a:rPr lang="en-US" sz="2700" b="1" dirty="0" smtClean="0">
                <a:solidFill>
                  <a:schemeClr val="tx1"/>
                </a:solidFill>
              </a:rPr>
              <a:t> </a:t>
            </a:r>
            <a:endParaRPr lang="en-US" sz="2700" b="1" dirty="0">
              <a:solidFill>
                <a:schemeClr val="tx1"/>
              </a:solidFill>
            </a:endParaRPr>
          </a:p>
        </p:txBody>
      </p:sp>
      <p:pic>
        <p:nvPicPr>
          <p:cNvPr id="54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424" y="1941570"/>
            <a:ext cx="3085756" cy="246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10" y="1193498"/>
            <a:ext cx="6573899" cy="2723819"/>
          </a:xfrm>
          <a:prstGeom prst="rect">
            <a:avLst/>
          </a:prstGeom>
        </p:spPr>
        <p:txBody>
          <a:bodyPr wrap="square" lIns="91436" tIns="45718" rIns="91436" bIns="45718">
            <a:spAutoFit/>
          </a:bodyPr>
          <a:lstStyle/>
          <a:p>
            <a:pPr defTabSz="342884" fontAlgn="base">
              <a:spcBef>
                <a:spcPct val="0"/>
              </a:spcBef>
              <a:spcAft>
                <a:spcPct val="0"/>
              </a:spcAft>
            </a:pPr>
            <a:r>
              <a:rPr lang="en-US" sz="2100" b="1" dirty="0">
                <a:solidFill>
                  <a:prstClr val="black"/>
                </a:solidFill>
                <a:latin typeface="Arial" charset="0"/>
                <a:ea typeface="ＭＳ Ｐゴシック" pitchFamily="34" charset="-128"/>
                <a:cs typeface="Arial" charset="0"/>
              </a:rPr>
              <a:t>Seats still available at our Chicago, IL Workshop!</a:t>
            </a:r>
          </a:p>
          <a:p>
            <a:pPr defTabSz="342884" fontAlgn="base">
              <a:spcBef>
                <a:spcPct val="0"/>
              </a:spcBef>
              <a:spcAft>
                <a:spcPct val="0"/>
              </a:spcAft>
            </a:pPr>
            <a:r>
              <a:rPr lang="en-US" sz="2100" b="1" dirty="0" smtClean="0">
                <a:solidFill>
                  <a:prstClr val="black"/>
                </a:solidFill>
                <a:latin typeface="Arial" charset="0"/>
                <a:ea typeface="ＭＳ Ｐゴシック" pitchFamily="34" charset="-128"/>
                <a:cs typeface="Arial" charset="0"/>
              </a:rPr>
              <a:t>August </a:t>
            </a:r>
            <a:r>
              <a:rPr lang="en-US" sz="2100" b="1" dirty="0">
                <a:solidFill>
                  <a:prstClr val="black"/>
                </a:solidFill>
                <a:latin typeface="Arial" charset="0"/>
                <a:ea typeface="ＭＳ Ｐゴシック" pitchFamily="34" charset="-128"/>
                <a:cs typeface="Arial" charset="0"/>
              </a:rPr>
              <a:t>11</a:t>
            </a:r>
            <a:r>
              <a:rPr lang="en-US" sz="2100" b="1" baseline="30000" dirty="0">
                <a:solidFill>
                  <a:prstClr val="black"/>
                </a:solidFill>
                <a:latin typeface="Arial" charset="0"/>
                <a:ea typeface="ＭＳ Ｐゴシック" pitchFamily="34" charset="-128"/>
                <a:cs typeface="Arial" charset="0"/>
              </a:rPr>
              <a:t>th</a:t>
            </a:r>
            <a:r>
              <a:rPr lang="en-US" sz="2100" b="1" dirty="0">
                <a:solidFill>
                  <a:prstClr val="black"/>
                </a:solidFill>
                <a:latin typeface="Arial" charset="0"/>
                <a:ea typeface="ＭＳ Ｐゴシック" pitchFamily="34" charset="-128"/>
                <a:cs typeface="Arial" charset="0"/>
              </a:rPr>
              <a:t> &amp; 12th</a:t>
            </a:r>
          </a:p>
          <a:p>
            <a:pPr defTabSz="342884" fontAlgn="base">
              <a:spcBef>
                <a:spcPct val="0"/>
              </a:spcBef>
              <a:spcAft>
                <a:spcPct val="0"/>
              </a:spcAft>
            </a:pPr>
            <a:endParaRPr lang="en-US" dirty="0">
              <a:solidFill>
                <a:prstClr val="black"/>
              </a:solidFill>
              <a:latin typeface="Arial" charset="0"/>
              <a:ea typeface="ＭＳ Ｐゴシック" pitchFamily="34" charset="-128"/>
              <a:cs typeface="Arial" charset="0"/>
            </a:endParaRPr>
          </a:p>
          <a:p>
            <a:pPr defTabSz="342884" fontAlgn="base">
              <a:spcBef>
                <a:spcPct val="0"/>
              </a:spcBef>
              <a:spcAft>
                <a:spcPct val="0"/>
              </a:spcAft>
            </a:pPr>
            <a:r>
              <a:rPr lang="en-US" dirty="0" smtClean="0">
                <a:solidFill>
                  <a:prstClr val="black"/>
                </a:solidFill>
                <a:latin typeface="Arial" charset="0"/>
                <a:ea typeface="ＭＳ Ｐゴシック" pitchFamily="34" charset="-128"/>
                <a:cs typeface="Arial" charset="0"/>
              </a:rPr>
              <a:t>AICPA New York Office</a:t>
            </a:r>
          </a:p>
          <a:p>
            <a:pPr defTabSz="342884" fontAlgn="base">
              <a:spcBef>
                <a:spcPct val="0"/>
              </a:spcBef>
              <a:spcAft>
                <a:spcPct val="0"/>
              </a:spcAft>
            </a:pPr>
            <a:r>
              <a:rPr lang="en-US" sz="1500" dirty="0" smtClean="0">
                <a:solidFill>
                  <a:prstClr val="black"/>
                </a:solidFill>
                <a:latin typeface="Arial" charset="0"/>
                <a:ea typeface="ＭＳ Ｐゴシック" pitchFamily="34" charset="-128"/>
                <a:cs typeface="Arial" charset="0"/>
              </a:rPr>
              <a:t>1211 Avenue of the Americas, 19</a:t>
            </a:r>
            <a:r>
              <a:rPr lang="en-US" sz="1500" baseline="30000" dirty="0" smtClean="0">
                <a:solidFill>
                  <a:prstClr val="black"/>
                </a:solidFill>
                <a:latin typeface="Arial" charset="0"/>
                <a:ea typeface="ＭＳ Ｐゴシック" pitchFamily="34" charset="-128"/>
                <a:cs typeface="Arial" charset="0"/>
              </a:rPr>
              <a:t>th</a:t>
            </a:r>
            <a:r>
              <a:rPr lang="en-US" sz="1500" dirty="0" smtClean="0">
                <a:solidFill>
                  <a:prstClr val="black"/>
                </a:solidFill>
                <a:latin typeface="Arial" charset="0"/>
                <a:ea typeface="ＭＳ Ｐゴシック" pitchFamily="34" charset="-128"/>
                <a:cs typeface="Arial" charset="0"/>
              </a:rPr>
              <a:t> Floor</a:t>
            </a:r>
            <a:endParaRPr lang="en-US" sz="1500" dirty="0">
              <a:solidFill>
                <a:prstClr val="black"/>
              </a:solidFill>
              <a:latin typeface="Arial" charset="0"/>
              <a:ea typeface="ＭＳ Ｐゴシック" pitchFamily="34" charset="-128"/>
              <a:cs typeface="Arial" charset="0"/>
            </a:endParaRPr>
          </a:p>
          <a:p>
            <a:pPr defTabSz="342884" fontAlgn="base">
              <a:spcBef>
                <a:spcPct val="0"/>
              </a:spcBef>
              <a:spcAft>
                <a:spcPct val="0"/>
              </a:spcAft>
            </a:pPr>
            <a:r>
              <a:rPr lang="en-US" sz="1500" dirty="0" smtClean="0">
                <a:solidFill>
                  <a:prstClr val="black"/>
                </a:solidFill>
                <a:latin typeface="Arial" charset="0"/>
                <a:ea typeface="ＭＳ Ｐゴシック" pitchFamily="34" charset="-128"/>
                <a:cs typeface="Arial" charset="0"/>
              </a:rPr>
              <a:t>New York, NY 10036</a:t>
            </a:r>
            <a:endParaRPr lang="en-US" sz="1500" b="1" dirty="0">
              <a:solidFill>
                <a:prstClr val="black"/>
              </a:solidFill>
              <a:latin typeface="Arial" charset="0"/>
              <a:ea typeface="ＭＳ Ｐゴシック" pitchFamily="34" charset="-128"/>
              <a:cs typeface="Arial" charset="0"/>
            </a:endParaRPr>
          </a:p>
          <a:p>
            <a:pPr defTabSz="342884" fontAlgn="base">
              <a:spcBef>
                <a:spcPct val="0"/>
              </a:spcBef>
              <a:spcAft>
                <a:spcPct val="0"/>
              </a:spcAft>
            </a:pPr>
            <a:endParaRPr lang="en-US" sz="1500" b="1" dirty="0">
              <a:solidFill>
                <a:srgbClr val="005ABB"/>
              </a:solidFill>
              <a:latin typeface="Arial" charset="0"/>
              <a:ea typeface="ＭＳ Ｐゴシック" pitchFamily="34" charset="-128"/>
              <a:cs typeface="Arial" charset="0"/>
            </a:endParaRPr>
          </a:p>
          <a:p>
            <a:pPr defTabSz="342884" fontAlgn="base">
              <a:spcBef>
                <a:spcPct val="0"/>
              </a:spcBef>
              <a:spcAft>
                <a:spcPct val="0"/>
              </a:spcAft>
            </a:pPr>
            <a:endParaRPr lang="en-US" sz="1500" b="1" dirty="0">
              <a:solidFill>
                <a:srgbClr val="005ABB"/>
              </a:solidFill>
              <a:latin typeface="Arial" charset="0"/>
              <a:ea typeface="ＭＳ Ｐゴシック" pitchFamily="34" charset="-128"/>
              <a:cs typeface="Arial" charset="0"/>
            </a:endParaRPr>
          </a:p>
          <a:p>
            <a:pPr defTabSz="342884" fontAlgn="base">
              <a:spcBef>
                <a:spcPct val="0"/>
              </a:spcBef>
              <a:spcAft>
                <a:spcPct val="0"/>
              </a:spcAft>
            </a:pPr>
            <a:endParaRPr lang="en-US" b="1" dirty="0">
              <a:solidFill>
                <a:srgbClr val="005ABB"/>
              </a:solidFill>
              <a:latin typeface="Arial" charset="0"/>
              <a:ea typeface="ＭＳ Ｐゴシック" pitchFamily="34" charset="-128"/>
              <a:cs typeface="Arial" charset="0"/>
            </a:endParaRPr>
          </a:p>
          <a:p>
            <a:pPr defTabSz="342884" fontAlgn="base">
              <a:spcBef>
                <a:spcPct val="0"/>
              </a:spcBef>
              <a:spcAft>
                <a:spcPct val="0"/>
              </a:spcAft>
            </a:pPr>
            <a:endParaRPr lang="en-US" sz="1500" dirty="0">
              <a:solidFill>
                <a:prstClr val="black"/>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3238954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dRock_graphi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612176"/>
            <a:ext cx="3124200" cy="2531324"/>
          </a:xfrm>
          <a:prstGeom prst="rect">
            <a:avLst/>
          </a:prstGeom>
        </p:spPr>
      </p:pic>
      <p:pic>
        <p:nvPicPr>
          <p:cNvPr id="6" name="Picture 5"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472" y="1519767"/>
            <a:ext cx="3268135" cy="14225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465" y="829737"/>
            <a:ext cx="2672048" cy="525767"/>
          </a:xfrm>
          <a:prstGeom prst="rect">
            <a:avLst/>
          </a:prstGeom>
        </p:spPr>
      </p:pic>
      <p:pic>
        <p:nvPicPr>
          <p:cNvPr id="8" name="Picture 7" descr="Tagli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465" y="3094567"/>
            <a:ext cx="2832428" cy="757766"/>
          </a:xfrm>
          <a:prstGeom prst="rect">
            <a:avLst/>
          </a:prstGeom>
        </p:spPr>
      </p:pic>
      <p:pic>
        <p:nvPicPr>
          <p:cNvPr id="2" name="Picture 1" descr="Han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734" y="25401"/>
            <a:ext cx="3280162" cy="5143500"/>
          </a:xfrm>
          <a:prstGeom prst="rect">
            <a:avLst/>
          </a:prstGeom>
        </p:spPr>
      </p:pic>
    </p:spTree>
    <p:extLst>
      <p:ext uri="{BB962C8B-B14F-4D97-AF65-F5344CB8AC3E}">
        <p14:creationId xmlns:p14="http://schemas.microsoft.com/office/powerpoint/2010/main" val="5673005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54189"/>
            <a:ext cx="9144000" cy="2445279"/>
          </a:xfrm>
        </p:spPr>
        <p:txBody>
          <a:bodyPr>
            <a:normAutofit fontScale="90000"/>
          </a:bodyPr>
          <a:lstStyle/>
          <a:p>
            <a:pPr algn="ctr"/>
            <a:r>
              <a:rPr lang="en-US" sz="5400" dirty="0" smtClean="0"/>
              <a:t>Questions?</a:t>
            </a:r>
            <a:br>
              <a:rPr lang="en-US" sz="5400" dirty="0" smtClean="0"/>
            </a:br>
            <a:r>
              <a:rPr lang="en-US" sz="5400" dirty="0"/>
              <a:t/>
            </a:r>
            <a:br>
              <a:rPr lang="en-US" sz="5400" dirty="0"/>
            </a:br>
            <a:r>
              <a:rPr lang="en-US" sz="5400" dirty="0" smtClean="0"/>
              <a:t/>
            </a:r>
            <a:br>
              <a:rPr lang="en-US" sz="5400" dirty="0" smtClean="0"/>
            </a:br>
            <a:r>
              <a:rPr lang="en-US" sz="5400" dirty="0" smtClean="0"/>
              <a:t>Thank </a:t>
            </a:r>
            <a:r>
              <a:rPr lang="en-US" sz="5400" dirty="0"/>
              <a:t>You!</a:t>
            </a:r>
          </a:p>
        </p:txBody>
      </p:sp>
    </p:spTree>
    <p:extLst>
      <p:ext uri="{BB962C8B-B14F-4D97-AF65-F5344CB8AC3E}">
        <p14:creationId xmlns:p14="http://schemas.microsoft.com/office/powerpoint/2010/main" val="26109526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84" y="1499381"/>
            <a:ext cx="7677151" cy="2009775"/>
          </a:xfrm>
          <a:prstGeom prst="rect">
            <a:avLst/>
          </a:prstGeom>
        </p:spPr>
      </p:pic>
      <p:sp>
        <p:nvSpPr>
          <p:cNvPr id="6" name="TextBox 5"/>
          <p:cNvSpPr txBox="1"/>
          <p:nvPr/>
        </p:nvSpPr>
        <p:spPr>
          <a:xfrm>
            <a:off x="3412071" y="4030133"/>
            <a:ext cx="2390217" cy="707886"/>
          </a:xfrm>
          <a:prstGeom prst="rect">
            <a:avLst/>
          </a:prstGeom>
          <a:noFill/>
        </p:spPr>
        <p:txBody>
          <a:bodyPr wrap="square" rtlCol="0">
            <a:spAutoFit/>
          </a:bodyPr>
          <a:lstStyle/>
          <a:p>
            <a:r>
              <a:rPr lang="en-US" sz="2000" dirty="0" smtClean="0">
                <a:solidFill>
                  <a:schemeClr val="bg1"/>
                </a:solidFill>
              </a:rPr>
              <a:t>@ThomasGawneCPA</a:t>
            </a:r>
          </a:p>
          <a:p>
            <a:r>
              <a:rPr lang="en-US" sz="2000" dirty="0" smtClean="0">
                <a:solidFill>
                  <a:schemeClr val="bg1"/>
                </a:solidFill>
              </a:rPr>
              <a:t>#</a:t>
            </a:r>
            <a:r>
              <a:rPr lang="en-US" sz="2000" dirty="0" err="1" smtClean="0">
                <a:solidFill>
                  <a:schemeClr val="bg1"/>
                </a:solidFill>
              </a:rPr>
              <a:t>DigitalCPA</a:t>
            </a:r>
            <a:endParaRPr lang="en-US" sz="200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8074" y="4144278"/>
            <a:ext cx="515309" cy="418042"/>
          </a:xfrm>
          <a:prstGeom prst="rect">
            <a:avLst/>
          </a:prstGeom>
        </p:spPr>
      </p:pic>
    </p:spTree>
    <p:extLst>
      <p:ext uri="{BB962C8B-B14F-4D97-AF65-F5344CB8AC3E}">
        <p14:creationId xmlns:p14="http://schemas.microsoft.com/office/powerpoint/2010/main" val="1231192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170" r="1096"/>
          <a:stretch/>
        </p:blipFill>
        <p:spPr>
          <a:xfrm>
            <a:off x="565120" y="896810"/>
            <a:ext cx="8020799" cy="3429000"/>
          </a:xfrm>
          <a:prstGeom prst="rect">
            <a:avLst/>
          </a:prstGeom>
          <a:solidFill>
            <a:schemeClr val="bg1"/>
          </a:solidFill>
        </p:spPr>
      </p:pic>
      <p:sp>
        <p:nvSpPr>
          <p:cNvPr id="8" name="Rectangle 7"/>
          <p:cNvSpPr/>
          <p:nvPr/>
        </p:nvSpPr>
        <p:spPr>
          <a:xfrm>
            <a:off x="3940250" y="2330710"/>
            <a:ext cx="1207487" cy="646331"/>
          </a:xfrm>
          <a:prstGeom prst="rect">
            <a:avLst/>
          </a:prstGeom>
          <a:solidFill>
            <a:schemeClr val="bg1"/>
          </a:solidFill>
        </p:spPr>
        <p:txBody>
          <a:bodyPr wrap="square" lIns="91440" tIns="45720" rIns="91440" bIns="45720">
            <a:spAutoFit/>
          </a:bodyPr>
          <a:lstStyle/>
          <a:p>
            <a:pPr algn="ctr"/>
            <a:r>
              <a:rPr lang="en-US" b="1" i="1" dirty="0" smtClean="0">
                <a:ln w="0"/>
                <a:effectLst>
                  <a:outerShdw blurRad="38100" dist="19050" dir="2700000" algn="tl" rotWithShape="0">
                    <a:schemeClr val="dk1">
                      <a:alpha val="40000"/>
                    </a:schemeClr>
                  </a:outerShdw>
                </a:effectLst>
              </a:rPr>
              <a:t>The Future </a:t>
            </a:r>
          </a:p>
          <a:p>
            <a:pPr algn="ctr"/>
            <a:r>
              <a:rPr lang="en-US" b="1" i="1" dirty="0" smtClean="0">
                <a:ln w="0"/>
                <a:effectLst>
                  <a:outerShdw blurRad="38100" dist="19050" dir="2700000" algn="tl" rotWithShape="0">
                    <a:schemeClr val="dk1">
                      <a:alpha val="40000"/>
                    </a:schemeClr>
                  </a:outerShdw>
                </a:effectLst>
              </a:rPr>
              <a:t>Ready CPA</a:t>
            </a:r>
            <a:endParaRPr lang="en-US" b="1" i="1" dirty="0">
              <a:ln w="0"/>
              <a:effectLst>
                <a:outerShdw blurRad="38100" dist="19050" dir="2700000" algn="tl" rotWithShape="0">
                  <a:schemeClr val="dk1">
                    <a:alpha val="40000"/>
                  </a:schemeClr>
                </a:outerShdw>
              </a:effectLst>
            </a:endParaRPr>
          </a:p>
        </p:txBody>
      </p:sp>
      <p:sp>
        <p:nvSpPr>
          <p:cNvPr id="10" name="Multiply 9"/>
          <p:cNvSpPr/>
          <p:nvPr/>
        </p:nvSpPr>
        <p:spPr>
          <a:xfrm>
            <a:off x="478301" y="2373044"/>
            <a:ext cx="2201594" cy="1976511"/>
          </a:xfrm>
          <a:prstGeom prst="mathMultiply">
            <a:avLst/>
          </a:prstGeom>
          <a:solidFill>
            <a:srgbClr val="FF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88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7108025"/>
              </p:ext>
            </p:extLst>
          </p:nvPr>
        </p:nvGraphicFramePr>
        <p:xfrm>
          <a:off x="1575487" y="940773"/>
          <a:ext cx="5962136" cy="3995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p:cNvSpPr>
            <a:spLocks noGrp="1"/>
          </p:cNvSpPr>
          <p:nvPr>
            <p:ph type="title"/>
          </p:nvPr>
        </p:nvSpPr>
        <p:spPr>
          <a:xfrm>
            <a:off x="465517" y="-134043"/>
            <a:ext cx="7755467" cy="857250"/>
          </a:xfrm>
        </p:spPr>
        <p:txBody>
          <a:bodyPr/>
          <a:lstStyle/>
          <a:p>
            <a:r>
              <a:rPr lang="en-US" dirty="0" smtClean="0"/>
              <a:t>CPA.com – Leading the Way</a:t>
            </a:r>
            <a:endParaRPr lang="en-US" dirty="0"/>
          </a:p>
        </p:txBody>
      </p:sp>
      <p:sp>
        <p:nvSpPr>
          <p:cNvPr id="11" name="Content Placeholder 10"/>
          <p:cNvSpPr>
            <a:spLocks noGrp="1"/>
          </p:cNvSpPr>
          <p:nvPr>
            <p:ph idx="1"/>
          </p:nvPr>
        </p:nvSpPr>
        <p:spPr/>
        <p:txBody>
          <a:bodyPr/>
          <a:lstStyle/>
          <a:p>
            <a:endParaRPr lang="en-US" dirty="0"/>
          </a:p>
        </p:txBody>
      </p:sp>
      <p:grpSp>
        <p:nvGrpSpPr>
          <p:cNvPr id="8" name="Group 7"/>
          <p:cNvGrpSpPr/>
          <p:nvPr/>
        </p:nvGrpSpPr>
        <p:grpSpPr>
          <a:xfrm>
            <a:off x="1667818" y="640079"/>
            <a:ext cx="5844149" cy="4621685"/>
            <a:chOff x="1667814" y="485513"/>
            <a:chExt cx="5844149" cy="4777225"/>
          </a:xfrm>
        </p:grpSpPr>
        <p:sp>
          <p:nvSpPr>
            <p:cNvPr id="4" name="TextBox 3"/>
            <p:cNvSpPr txBox="1"/>
            <p:nvPr/>
          </p:nvSpPr>
          <p:spPr>
            <a:xfrm>
              <a:off x="4140558" y="485513"/>
              <a:ext cx="959476" cy="381762"/>
            </a:xfrm>
            <a:prstGeom prst="rect">
              <a:avLst/>
            </a:prstGeom>
            <a:noFill/>
          </p:spPr>
          <p:txBody>
            <a:bodyPr wrap="square" rtlCol="0">
              <a:spAutoFit/>
            </a:bodyPr>
            <a:lstStyle/>
            <a:p>
              <a:r>
                <a:rPr lang="en-US" b="1" dirty="0" smtClean="0"/>
                <a:t>WHAT?</a:t>
              </a:r>
              <a:endParaRPr lang="en-US" b="1" dirty="0"/>
            </a:p>
          </p:txBody>
        </p:sp>
        <p:sp>
          <p:nvSpPr>
            <p:cNvPr id="5" name="TextBox 4"/>
            <p:cNvSpPr txBox="1"/>
            <p:nvPr/>
          </p:nvSpPr>
          <p:spPr>
            <a:xfrm>
              <a:off x="6552487" y="2618704"/>
              <a:ext cx="959476" cy="381762"/>
            </a:xfrm>
            <a:prstGeom prst="rect">
              <a:avLst/>
            </a:prstGeom>
            <a:noFill/>
          </p:spPr>
          <p:txBody>
            <a:bodyPr wrap="square" rtlCol="0">
              <a:spAutoFit/>
            </a:bodyPr>
            <a:lstStyle/>
            <a:p>
              <a:r>
                <a:rPr lang="en-US" b="1" dirty="0" smtClean="0"/>
                <a:t>WHY?</a:t>
              </a:r>
              <a:endParaRPr lang="en-US" b="1" dirty="0"/>
            </a:p>
          </p:txBody>
        </p:sp>
        <p:sp>
          <p:nvSpPr>
            <p:cNvPr id="6" name="TextBox 5"/>
            <p:cNvSpPr txBox="1"/>
            <p:nvPr/>
          </p:nvSpPr>
          <p:spPr>
            <a:xfrm>
              <a:off x="4092262" y="4880976"/>
              <a:ext cx="1007772" cy="381762"/>
            </a:xfrm>
            <a:prstGeom prst="rect">
              <a:avLst/>
            </a:prstGeom>
            <a:noFill/>
          </p:spPr>
          <p:txBody>
            <a:bodyPr wrap="square" rtlCol="0">
              <a:spAutoFit/>
            </a:bodyPr>
            <a:lstStyle/>
            <a:p>
              <a:r>
                <a:rPr lang="en-US" b="1" dirty="0" smtClean="0"/>
                <a:t>WHERE?</a:t>
              </a:r>
              <a:endParaRPr lang="en-US" b="1" dirty="0"/>
            </a:p>
          </p:txBody>
        </p:sp>
        <p:sp>
          <p:nvSpPr>
            <p:cNvPr id="7" name="TextBox 6"/>
            <p:cNvSpPr txBox="1"/>
            <p:nvPr/>
          </p:nvSpPr>
          <p:spPr>
            <a:xfrm>
              <a:off x="1667814" y="2618705"/>
              <a:ext cx="959476" cy="381762"/>
            </a:xfrm>
            <a:prstGeom prst="rect">
              <a:avLst/>
            </a:prstGeom>
            <a:noFill/>
          </p:spPr>
          <p:txBody>
            <a:bodyPr wrap="square" rtlCol="0">
              <a:spAutoFit/>
            </a:bodyPr>
            <a:lstStyle/>
            <a:p>
              <a:r>
                <a:rPr lang="en-US" b="1" dirty="0" smtClean="0"/>
                <a:t>WHEN?</a:t>
              </a:r>
              <a:endParaRPr lang="en-US" b="1" dirty="0"/>
            </a:p>
          </p:txBody>
        </p:sp>
      </p:grpSp>
    </p:spTree>
    <p:extLst>
      <p:ext uri="{BB962C8B-B14F-4D97-AF65-F5344CB8AC3E}">
        <p14:creationId xmlns:p14="http://schemas.microsoft.com/office/powerpoint/2010/main" val="496987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1" descr="Fast Future - Cover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084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2" descr="Welcome to FF Tit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5281" y="93060"/>
            <a:ext cx="2993180" cy="156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178761" y="93060"/>
            <a:ext cx="7207656" cy="236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479" tIns="41239" rIns="82479" bIns="41239">
            <a:spAutoFit/>
          </a:bodyPr>
          <a:lstStyle/>
          <a:p>
            <a:pPr eaLnBrk="0" hangingPunct="0">
              <a:spcBef>
                <a:spcPct val="50000"/>
              </a:spcBef>
            </a:pPr>
            <a:r>
              <a:rPr lang="en-US" sz="4000" dirty="0">
                <a:solidFill>
                  <a:srgbClr val="FFFFFF"/>
                </a:solidFill>
                <a:latin typeface="Arial" charset="0"/>
              </a:rPr>
              <a:t>Are CPA’s </a:t>
            </a:r>
          </a:p>
          <a:p>
            <a:pPr eaLnBrk="0" hangingPunct="0">
              <a:spcBef>
                <a:spcPct val="50000"/>
              </a:spcBef>
            </a:pPr>
            <a:r>
              <a:rPr lang="en-US" sz="4000" dirty="0">
                <a:solidFill>
                  <a:srgbClr val="FFFFFF"/>
                </a:solidFill>
                <a:latin typeface="Arial" charset="0"/>
              </a:rPr>
              <a:t>Future Ready?</a:t>
            </a:r>
          </a:p>
          <a:p>
            <a:pPr eaLnBrk="0" hangingPunct="0">
              <a:spcBef>
                <a:spcPct val="50000"/>
              </a:spcBef>
            </a:pPr>
            <a:endParaRPr lang="en-US" sz="3200" dirty="0">
              <a:latin typeface="Arial" charset="0"/>
            </a:endParaRPr>
          </a:p>
        </p:txBody>
      </p:sp>
    </p:spTree>
    <p:extLst>
      <p:ext uri="{BB962C8B-B14F-4D97-AF65-F5344CB8AC3E}">
        <p14:creationId xmlns:p14="http://schemas.microsoft.com/office/powerpoint/2010/main" val="3498106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 y="0"/>
            <a:ext cx="9143999"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75C5847C-E2BB-8349-BE19-ACDA8EAA559E}" type="slidenum">
              <a:rPr lang="en-US" smtClean="0"/>
              <a:pPr/>
              <a:t>8</a:t>
            </a:fld>
            <a:endParaRPr lang="en-US"/>
          </a:p>
        </p:txBody>
      </p:sp>
      <p:pic>
        <p:nvPicPr>
          <p:cNvPr id="6" name="Picture 5" descr="FastFuture_CPA_Infographic_10x5.63_for 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71"/>
            <a:ext cx="9144000" cy="5303520"/>
          </a:xfrm>
          <a:prstGeom prst="rect">
            <a:avLst/>
          </a:prstGeom>
        </p:spPr>
      </p:pic>
      <p:pic>
        <p:nvPicPr>
          <p:cNvPr id="9" name="Picture 8" descr="Talent &amp; The Changing Workforce.png"/>
          <p:cNvPicPr>
            <a:picLocks noChangeAspect="1"/>
          </p:cNvPicPr>
          <p:nvPr/>
        </p:nvPicPr>
        <p:blipFill>
          <a:blip r:embed="rId4">
            <a:alphaModFix/>
          </a:blip>
          <a:stretch>
            <a:fillRect/>
          </a:stretch>
        </p:blipFill>
        <p:spPr>
          <a:xfrm>
            <a:off x="571500" y="1723760"/>
            <a:ext cx="3069166" cy="1343826"/>
          </a:xfrm>
          <a:prstGeom prst="rect">
            <a:avLst/>
          </a:prstGeom>
        </p:spPr>
      </p:pic>
    </p:spTree>
    <p:extLst>
      <p:ext uri="{BB962C8B-B14F-4D97-AF65-F5344CB8AC3E}">
        <p14:creationId xmlns:p14="http://schemas.microsoft.com/office/powerpoint/2010/main" val="212750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par>
                          <p:cTn id="8" fill="hold">
                            <p:stCondLst>
                              <p:cond delay="0"/>
                            </p:stCondLst>
                            <p:childTnLst>
                              <p:par>
                                <p:cTn id="9" presetID="0" presetClass="path" presetSubtype="0" accel="50000" decel="50000" fill="hold" nodeType="afterEffect">
                                  <p:stCondLst>
                                    <p:cond delay="0"/>
                                  </p:stCondLst>
                                  <p:childTnLst>
                                    <p:animMotion origin="layout" path="M 0.00486 0.00988 C 0.04566 0.09167 0.08663 0.17377 0.12917 0.17778 C 0.1717 0.18179 0.23732 0.05803 0.25972 0.03333 C 0.28212 0.00864 0.27292 0.01914 0.26389 0.02963 " pathEditMode="relative" rAng="0" ptsTypes="aaaA">
                                      <p:cBhvr>
                                        <p:cTn id="10" dur="2000" fill="hold"/>
                                        <p:tgtEl>
                                          <p:spTgt spid="9"/>
                                        </p:tgtEl>
                                        <p:attrNameLst>
                                          <p:attrName>ppt_x</p:attrName>
                                          <p:attrName>ppt_y</p:attrName>
                                        </p:attrNameLst>
                                      </p:cBhvr>
                                      <p:rCtr x="13900" y="8500"/>
                                    </p:animMotion>
                                  </p:childTnLst>
                                </p:cTn>
                              </p:par>
                            </p:childTnLst>
                          </p:cTn>
                        </p:par>
                        <p:par>
                          <p:cTn id="11" fill="hold">
                            <p:stCondLst>
                              <p:cond delay="2000"/>
                            </p:stCondLst>
                            <p:childTnLst>
                              <p:par>
                                <p:cTn id="12" presetID="6" presetClass="emph" presetSubtype="0" accel="50000" decel="50000" fill="hold" nodeType="afterEffect">
                                  <p:stCondLst>
                                    <p:cond delay="0"/>
                                  </p:stCondLst>
                                  <p:childTnLst>
                                    <p:animScale>
                                      <p:cBhvr>
                                        <p:cTn id="13"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 y="0"/>
            <a:ext cx="9143999"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75C5847C-E2BB-8349-BE19-ACDA8EAA559E}" type="slidenum">
              <a:rPr lang="en-US" smtClean="0"/>
              <a:pPr/>
              <a:t>9</a:t>
            </a:fld>
            <a:endParaRPr lang="en-US"/>
          </a:p>
        </p:txBody>
      </p:sp>
      <p:pic>
        <p:nvPicPr>
          <p:cNvPr id="6" name="Picture 5" descr="FastFuture_CPA_Infographic_10x5.63_for 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71"/>
            <a:ext cx="9144000" cy="5303520"/>
          </a:xfrm>
          <a:prstGeom prst="rect">
            <a:avLst/>
          </a:prstGeom>
        </p:spPr>
      </p:pic>
      <p:pic>
        <p:nvPicPr>
          <p:cNvPr id="10" name="Picture 9" descr="The Changing Role of the CPA.png"/>
          <p:cNvPicPr>
            <a:picLocks noChangeAspect="1"/>
          </p:cNvPicPr>
          <p:nvPr/>
        </p:nvPicPr>
        <p:blipFill>
          <a:blip r:embed="rId4">
            <a:alphaModFix/>
          </a:blip>
          <a:stretch>
            <a:fillRect/>
          </a:stretch>
        </p:blipFill>
        <p:spPr>
          <a:xfrm>
            <a:off x="590550" y="3302198"/>
            <a:ext cx="3083022" cy="1549005"/>
          </a:xfrm>
          <a:prstGeom prst="rect">
            <a:avLst/>
          </a:prstGeom>
        </p:spPr>
      </p:pic>
    </p:spTree>
    <p:extLst>
      <p:ext uri="{BB962C8B-B14F-4D97-AF65-F5344CB8AC3E}">
        <p14:creationId xmlns:p14="http://schemas.microsoft.com/office/powerpoint/2010/main" val="134987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par>
                          <p:cTn id="8" fill="hold">
                            <p:stCondLst>
                              <p:cond delay="0"/>
                            </p:stCondLst>
                            <p:childTnLst>
                              <p:par>
                                <p:cTn id="9" presetID="0" presetClass="path" presetSubtype="0" accel="50000" decel="50000" fill="hold" nodeType="afterEffect">
                                  <p:stCondLst>
                                    <p:cond delay="0"/>
                                  </p:stCondLst>
                                  <p:childTnLst>
                                    <p:animMotion origin="layout" path="M 0.00278 -0.01728 C 0.06476 0.03148 0.12691 0.08056 0.17083 0.03334 C 0.21476 -0.01389 0.24983 -0.24506 0.26667 -0.3 C 0.28351 -0.35494 0.27778 -0.32561 0.27222 -0.29629 " pathEditMode="relative" rAng="0" ptsTypes="aaaA">
                                      <p:cBhvr>
                                        <p:cTn id="10" dur="2000" fill="hold"/>
                                        <p:tgtEl>
                                          <p:spTgt spid="10"/>
                                        </p:tgtEl>
                                        <p:attrNameLst>
                                          <p:attrName>ppt_x</p:attrName>
                                          <p:attrName>ppt_y</p:attrName>
                                        </p:attrNameLst>
                                      </p:cBhvr>
                                      <p:rCtr x="14000" y="-12000"/>
                                    </p:animMotion>
                                  </p:childTnLst>
                                </p:cTn>
                              </p:par>
                            </p:childTnLst>
                          </p:cTn>
                        </p:par>
                        <p:par>
                          <p:cTn id="11" fill="hold">
                            <p:stCondLst>
                              <p:cond delay="2000"/>
                            </p:stCondLst>
                            <p:childTnLst>
                              <p:par>
                                <p:cTn id="12" presetID="6" presetClass="emph" presetSubtype="0" accel="50000" decel="50000" fill="hold" nodeType="afterEffect">
                                  <p:stCondLst>
                                    <p:cond delay="0"/>
                                  </p:stCondLst>
                                  <p:childTnLst>
                                    <p:animScale>
                                      <p:cBhvr>
                                        <p:cTn id="13"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ainmaker_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8205</TotalTime>
  <Words>2797</Words>
  <Application>Microsoft Office PowerPoint</Application>
  <PresentationFormat>On-screen Show (16:9)</PresentationFormat>
  <Paragraphs>395</Paragraphs>
  <Slides>47</Slides>
  <Notes>36</Notes>
  <HiddenSlides>0</HiddenSlides>
  <MMClips>0</MMClips>
  <ScaleCrop>false</ScaleCrop>
  <HeadingPairs>
    <vt:vector size="4" baseType="variant">
      <vt:variant>
        <vt:lpstr>Theme</vt:lpstr>
      </vt:variant>
      <vt:variant>
        <vt:i4>5</vt:i4>
      </vt:variant>
      <vt:variant>
        <vt:lpstr>Slide Titles</vt:lpstr>
      </vt:variant>
      <vt:variant>
        <vt:i4>47</vt:i4>
      </vt:variant>
    </vt:vector>
  </HeadingPairs>
  <TitlesOfParts>
    <vt:vector size="52" baseType="lpstr">
      <vt:lpstr>1_Default Theme</vt:lpstr>
      <vt:lpstr>Office Theme</vt:lpstr>
      <vt:lpstr>1_Office Theme</vt:lpstr>
      <vt:lpstr>Rainmaker_template</vt:lpstr>
      <vt:lpstr>2_Default Theme</vt:lpstr>
      <vt:lpstr>The Future Ready CPA Are You Ready for the Challenge?</vt:lpstr>
      <vt:lpstr>PowerPoint Presentation</vt:lpstr>
      <vt:lpstr>PowerPoint Presentation</vt:lpstr>
      <vt:lpstr>Agenda</vt:lpstr>
      <vt:lpstr>PowerPoint Presentation</vt:lpstr>
      <vt:lpstr>CPA.com – Leading the Way</vt:lpstr>
      <vt:lpstr>PowerPoint Presentation</vt:lpstr>
      <vt:lpstr>PowerPoint Presentation</vt:lpstr>
      <vt:lpstr>PowerPoint Presentation</vt:lpstr>
      <vt:lpstr>PowerPoint Presentation</vt:lpstr>
      <vt:lpstr>PowerPoint Presentation</vt:lpstr>
      <vt:lpstr>PowerPoint Presentation</vt:lpstr>
      <vt:lpstr>The Path Forward: CPA’s</vt:lpstr>
      <vt:lpstr>Disruption &amp; CPAs </vt:lpstr>
      <vt:lpstr>Templosion</vt:lpstr>
      <vt:lpstr>“It’s a Templosion”</vt:lpstr>
      <vt:lpstr>“It's tough to make predictions, especially about the future.” </vt:lpstr>
      <vt:lpstr>Our Near Term View is Always Unclear </vt:lpstr>
      <vt:lpstr>Disintermediation</vt:lpstr>
      <vt:lpstr>Disintermediation</vt:lpstr>
      <vt:lpstr>The Latest In Disintermediation</vt:lpstr>
      <vt:lpstr>PowerPoint Presentation</vt:lpstr>
      <vt:lpstr>The Internet Of Things</vt:lpstr>
      <vt:lpstr>PowerPoint Presentation</vt:lpstr>
      <vt:lpstr>A Few Concepts . . .</vt:lpstr>
      <vt:lpstr>PowerPoint Presentation</vt:lpstr>
      <vt:lpstr>PowerPoint Presentation</vt:lpstr>
      <vt:lpstr>PowerPoint Presentation</vt:lpstr>
      <vt:lpstr>PowerPoint Presentation</vt:lpstr>
      <vt:lpstr>PowerPoint Presentation</vt:lpstr>
      <vt:lpstr>PowerPoint Presentation</vt:lpstr>
      <vt:lpstr>10 Interesting Uses</vt:lpstr>
      <vt:lpstr>What are the Possibilities when IoT Combines with Cloud-based Accounting?</vt:lpstr>
      <vt:lpstr>Peer Lending</vt:lpstr>
      <vt:lpstr>Crowdfunding Grows Up</vt:lpstr>
      <vt:lpstr>What It Means</vt:lpstr>
      <vt:lpstr>How to Identify Disruptive Technologies</vt:lpstr>
      <vt:lpstr>PowerPoint Presentation</vt:lpstr>
      <vt:lpstr>8 Strong Indicators</vt:lpstr>
      <vt:lpstr>So What Changes After Uber as an Example?</vt:lpstr>
      <vt:lpstr>Summary</vt:lpstr>
      <vt:lpstr>Resources</vt:lpstr>
      <vt:lpstr>PowerPoint Presentation</vt:lpstr>
      <vt:lpstr>Join Us for Our Next Roadmap Workshop </vt:lpstr>
      <vt:lpstr>PowerPoint Presentation</vt:lpstr>
      <vt:lpstr>Questions?   Thank You!</vt:lpstr>
      <vt:lpstr>PowerPoint Presentation</vt:lpstr>
    </vt:vector>
  </TitlesOfParts>
  <Company>Intuit,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Maddox, Linda</dc:creator>
  <cp:lastModifiedBy>user</cp:lastModifiedBy>
  <cp:revision>296</cp:revision>
  <cp:lastPrinted>2015-05-07T22:01:42Z</cp:lastPrinted>
  <dcterms:created xsi:type="dcterms:W3CDTF">2014-09-05T23:09:49Z</dcterms:created>
  <dcterms:modified xsi:type="dcterms:W3CDTF">2015-06-15T20:33:08Z</dcterms:modified>
</cp:coreProperties>
</file>